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0924" autoAdjust="0"/>
  </p:normalViewPr>
  <p:slideViewPr>
    <p:cSldViewPr>
      <p:cViewPr>
        <p:scale>
          <a:sx n="125" d="100"/>
          <a:sy n="125" d="100"/>
        </p:scale>
        <p:origin x="-912" y="376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350" y="0"/>
            <a:ext cx="2950263" cy="496888"/>
          </a:xfrm>
          <a:prstGeom prst="rect">
            <a:avLst/>
          </a:prstGeom>
        </p:spPr>
        <p:txBody>
          <a:bodyPr vert="horz" lIns="91440" tIns="45720" rIns="91440" bIns="45720" rtlCol="0"/>
          <a:lstStyle>
            <a:lvl1pPr algn="r">
              <a:defRPr sz="1200"/>
            </a:lvl1pPr>
          </a:lstStyle>
          <a:p>
            <a:fld id="{4C6BF208-9124-48FC-BD14-2844706A798E}" type="datetimeFigureOut">
              <a:rPr kumimoji="1" lang="ja-JP" altLang="en-US" smtClean="0"/>
              <a:t>2015/9/9</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9688"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199" y="4721225"/>
            <a:ext cx="5444806"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6"/>
            <a:ext cx="295026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350" y="9440866"/>
            <a:ext cx="2950263" cy="496887"/>
          </a:xfrm>
          <a:prstGeom prst="rect">
            <a:avLst/>
          </a:prstGeom>
        </p:spPr>
        <p:txBody>
          <a:bodyPr vert="horz" lIns="91440" tIns="45720" rIns="91440" bIns="45720" rtlCol="0" anchor="b"/>
          <a:lstStyle>
            <a:lvl1pPr algn="r">
              <a:defRPr sz="1200"/>
            </a:lvl1pPr>
          </a:lstStyle>
          <a:p>
            <a:fld id="{E72194FB-5FEA-4F5A-A03A-9912D851278C}" type="slidenum">
              <a:rPr kumimoji="1" lang="ja-JP" altLang="en-US" smtClean="0"/>
              <a:t>‹#›</a:t>
            </a:fld>
            <a:endParaRPr kumimoji="1" lang="ja-JP" altLang="en-US"/>
          </a:p>
        </p:txBody>
      </p:sp>
    </p:spTree>
    <p:extLst>
      <p:ext uri="{BB962C8B-B14F-4D97-AF65-F5344CB8AC3E}">
        <p14:creationId xmlns:p14="http://schemas.microsoft.com/office/powerpoint/2010/main" val="40467082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EC334D4-8840-446D-9337-FDA9822FC657}" type="datetimeFigureOut">
              <a:rPr kumimoji="1" lang="ja-JP" altLang="en-US" smtClean="0"/>
              <a:t>2015/9/9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18156C-3061-4C8A-84AF-1341505899B6}" type="slidenum">
              <a:rPr kumimoji="1" lang="ja-JP" altLang="en-US" smtClean="0"/>
              <a:t>‹#›</a:t>
            </a:fld>
            <a:endParaRPr kumimoji="1" lang="ja-JP" altLang="en-US"/>
          </a:p>
        </p:txBody>
      </p:sp>
    </p:spTree>
    <p:extLst>
      <p:ext uri="{BB962C8B-B14F-4D97-AF65-F5344CB8AC3E}">
        <p14:creationId xmlns:p14="http://schemas.microsoft.com/office/powerpoint/2010/main" val="25043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EC334D4-8840-446D-9337-FDA9822FC657}" type="datetimeFigureOut">
              <a:rPr kumimoji="1" lang="ja-JP" altLang="en-US" smtClean="0"/>
              <a:t>2015/9/9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18156C-3061-4C8A-84AF-1341505899B6}" type="slidenum">
              <a:rPr kumimoji="1" lang="ja-JP" altLang="en-US" smtClean="0"/>
              <a:t>‹#›</a:t>
            </a:fld>
            <a:endParaRPr kumimoji="1" lang="ja-JP" altLang="en-US"/>
          </a:p>
        </p:txBody>
      </p:sp>
    </p:spTree>
    <p:extLst>
      <p:ext uri="{BB962C8B-B14F-4D97-AF65-F5344CB8AC3E}">
        <p14:creationId xmlns:p14="http://schemas.microsoft.com/office/powerpoint/2010/main" val="2108668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7"/>
            <a:ext cx="1157288" cy="112680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6" y="529697"/>
            <a:ext cx="3357563" cy="112680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EC334D4-8840-446D-9337-FDA9822FC657}" type="datetimeFigureOut">
              <a:rPr kumimoji="1" lang="ja-JP" altLang="en-US" smtClean="0"/>
              <a:t>2015/9/9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18156C-3061-4C8A-84AF-1341505899B6}" type="slidenum">
              <a:rPr kumimoji="1" lang="ja-JP" altLang="en-US" smtClean="0"/>
              <a:t>‹#›</a:t>
            </a:fld>
            <a:endParaRPr kumimoji="1" lang="ja-JP" altLang="en-US"/>
          </a:p>
        </p:txBody>
      </p:sp>
    </p:spTree>
    <p:extLst>
      <p:ext uri="{BB962C8B-B14F-4D97-AF65-F5344CB8AC3E}">
        <p14:creationId xmlns:p14="http://schemas.microsoft.com/office/powerpoint/2010/main" val="4283226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EC334D4-8840-446D-9337-FDA9822FC657}" type="datetimeFigureOut">
              <a:rPr kumimoji="1" lang="ja-JP" altLang="en-US" smtClean="0"/>
              <a:t>2015/9/9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18156C-3061-4C8A-84AF-1341505899B6}" type="slidenum">
              <a:rPr kumimoji="1" lang="ja-JP" altLang="en-US" smtClean="0"/>
              <a:t>‹#›</a:t>
            </a:fld>
            <a:endParaRPr kumimoji="1" lang="ja-JP" altLang="en-US"/>
          </a:p>
        </p:txBody>
      </p:sp>
    </p:spTree>
    <p:extLst>
      <p:ext uri="{BB962C8B-B14F-4D97-AF65-F5344CB8AC3E}">
        <p14:creationId xmlns:p14="http://schemas.microsoft.com/office/powerpoint/2010/main" val="162403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EC334D4-8840-446D-9337-FDA9822FC657}" type="datetimeFigureOut">
              <a:rPr kumimoji="1" lang="ja-JP" altLang="en-US" smtClean="0"/>
              <a:t>2015/9/9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18156C-3061-4C8A-84AF-1341505899B6}" type="slidenum">
              <a:rPr kumimoji="1" lang="ja-JP" altLang="en-US" smtClean="0"/>
              <a:t>‹#›</a:t>
            </a:fld>
            <a:endParaRPr kumimoji="1" lang="ja-JP" altLang="en-US"/>
          </a:p>
        </p:txBody>
      </p:sp>
    </p:spTree>
    <p:extLst>
      <p:ext uri="{BB962C8B-B14F-4D97-AF65-F5344CB8AC3E}">
        <p14:creationId xmlns:p14="http://schemas.microsoft.com/office/powerpoint/2010/main" val="3784591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EC334D4-8840-446D-9337-FDA9822FC657}" type="datetimeFigureOut">
              <a:rPr kumimoji="1" lang="ja-JP" altLang="en-US" smtClean="0"/>
              <a:t>2015/9/9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18156C-3061-4C8A-84AF-1341505899B6}" type="slidenum">
              <a:rPr kumimoji="1" lang="ja-JP" altLang="en-US" smtClean="0"/>
              <a:t>‹#›</a:t>
            </a:fld>
            <a:endParaRPr kumimoji="1" lang="ja-JP" altLang="en-US"/>
          </a:p>
        </p:txBody>
      </p:sp>
    </p:spTree>
    <p:extLst>
      <p:ext uri="{BB962C8B-B14F-4D97-AF65-F5344CB8AC3E}">
        <p14:creationId xmlns:p14="http://schemas.microsoft.com/office/powerpoint/2010/main" val="149974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EC334D4-8840-446D-9337-FDA9822FC657}" type="datetimeFigureOut">
              <a:rPr kumimoji="1" lang="ja-JP" altLang="en-US" smtClean="0"/>
              <a:t>2015/9/9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018156C-3061-4C8A-84AF-1341505899B6}" type="slidenum">
              <a:rPr kumimoji="1" lang="ja-JP" altLang="en-US" smtClean="0"/>
              <a:t>‹#›</a:t>
            </a:fld>
            <a:endParaRPr kumimoji="1" lang="ja-JP" altLang="en-US"/>
          </a:p>
        </p:txBody>
      </p:sp>
    </p:spTree>
    <p:extLst>
      <p:ext uri="{BB962C8B-B14F-4D97-AF65-F5344CB8AC3E}">
        <p14:creationId xmlns:p14="http://schemas.microsoft.com/office/powerpoint/2010/main" val="267842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EC334D4-8840-446D-9337-FDA9822FC657}" type="datetimeFigureOut">
              <a:rPr kumimoji="1" lang="ja-JP" altLang="en-US" smtClean="0"/>
              <a:t>2015/9/9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018156C-3061-4C8A-84AF-1341505899B6}" type="slidenum">
              <a:rPr kumimoji="1" lang="ja-JP" altLang="en-US" smtClean="0"/>
              <a:t>‹#›</a:t>
            </a:fld>
            <a:endParaRPr kumimoji="1" lang="ja-JP" altLang="en-US"/>
          </a:p>
        </p:txBody>
      </p:sp>
    </p:spTree>
    <p:extLst>
      <p:ext uri="{BB962C8B-B14F-4D97-AF65-F5344CB8AC3E}">
        <p14:creationId xmlns:p14="http://schemas.microsoft.com/office/powerpoint/2010/main" val="339723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C334D4-8840-446D-9337-FDA9822FC657}" type="datetimeFigureOut">
              <a:rPr kumimoji="1" lang="ja-JP" altLang="en-US" smtClean="0"/>
              <a:t>2015/9/9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018156C-3061-4C8A-84AF-1341505899B6}" type="slidenum">
              <a:rPr kumimoji="1" lang="ja-JP" altLang="en-US" smtClean="0"/>
              <a:t>‹#›</a:t>
            </a:fld>
            <a:endParaRPr kumimoji="1" lang="ja-JP" altLang="en-US"/>
          </a:p>
        </p:txBody>
      </p:sp>
    </p:spTree>
    <p:extLst>
      <p:ext uri="{BB962C8B-B14F-4D97-AF65-F5344CB8AC3E}">
        <p14:creationId xmlns:p14="http://schemas.microsoft.com/office/powerpoint/2010/main" val="2718376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C334D4-8840-446D-9337-FDA9822FC657}" type="datetimeFigureOut">
              <a:rPr kumimoji="1" lang="ja-JP" altLang="en-US" smtClean="0"/>
              <a:t>2015/9/9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18156C-3061-4C8A-84AF-1341505899B6}" type="slidenum">
              <a:rPr kumimoji="1" lang="ja-JP" altLang="en-US" smtClean="0"/>
              <a:t>‹#›</a:t>
            </a:fld>
            <a:endParaRPr kumimoji="1" lang="ja-JP" altLang="en-US"/>
          </a:p>
        </p:txBody>
      </p:sp>
    </p:spTree>
    <p:extLst>
      <p:ext uri="{BB962C8B-B14F-4D97-AF65-F5344CB8AC3E}">
        <p14:creationId xmlns:p14="http://schemas.microsoft.com/office/powerpoint/2010/main" val="3052331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C334D4-8840-446D-9337-FDA9822FC657}" type="datetimeFigureOut">
              <a:rPr kumimoji="1" lang="ja-JP" altLang="en-US" smtClean="0"/>
              <a:t>2015/9/9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18156C-3061-4C8A-84AF-1341505899B6}" type="slidenum">
              <a:rPr kumimoji="1" lang="ja-JP" altLang="en-US" smtClean="0"/>
              <a:t>‹#›</a:t>
            </a:fld>
            <a:endParaRPr kumimoji="1" lang="ja-JP" altLang="en-US"/>
          </a:p>
        </p:txBody>
      </p:sp>
    </p:spTree>
    <p:extLst>
      <p:ext uri="{BB962C8B-B14F-4D97-AF65-F5344CB8AC3E}">
        <p14:creationId xmlns:p14="http://schemas.microsoft.com/office/powerpoint/2010/main" val="4059796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BEC334D4-8840-446D-9337-FDA9822FC657}" type="datetimeFigureOut">
              <a:rPr kumimoji="1" lang="ja-JP" altLang="en-US" smtClean="0"/>
              <a:t>2015/9/9</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D018156C-3061-4C8A-84AF-1341505899B6}" type="slidenum">
              <a:rPr kumimoji="1" lang="ja-JP" altLang="en-US" smtClean="0"/>
              <a:t>‹#›</a:t>
            </a:fld>
            <a:endParaRPr kumimoji="1" lang="ja-JP" altLang="en-US"/>
          </a:p>
        </p:txBody>
      </p:sp>
    </p:spTree>
    <p:extLst>
      <p:ext uri="{BB962C8B-B14F-4D97-AF65-F5344CB8AC3E}">
        <p14:creationId xmlns:p14="http://schemas.microsoft.com/office/powerpoint/2010/main" val="3135953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3.gif"/><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コンテンツ プレースホルダー 2"/>
          <p:cNvSpPr txBox="1">
            <a:spLocks/>
          </p:cNvSpPr>
          <p:nvPr/>
        </p:nvSpPr>
        <p:spPr>
          <a:xfrm>
            <a:off x="44624" y="1461941"/>
            <a:ext cx="4470477" cy="2376035"/>
          </a:xfrm>
          <a:prstGeom prst="rect">
            <a:avLst/>
          </a:prstGeom>
          <a:ln>
            <a:solidFill>
              <a:schemeClr val="tx1">
                <a:lumMod val="65000"/>
                <a:lumOff val="35000"/>
              </a:schemeClr>
            </a:solidFill>
          </a:ln>
        </p:spPr>
        <p:txBody>
          <a:bodyPr vert="horz" wrap="square" lIns="91440" tIns="45720" rIns="91440" bIns="45720" rtlCol="0">
            <a:sp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400" dirty="0" smtClean="0">
                <a:solidFill>
                  <a:srgbClr val="FF0000"/>
                </a:solidFill>
                <a:latin typeface="HG丸ｺﾞｼｯｸM-PRO" panose="020F0600000000000000" pitchFamily="50" charset="-128"/>
                <a:ea typeface="HG丸ｺﾞｼｯｸM-PRO" panose="020F0600000000000000" pitchFamily="50" charset="-128"/>
              </a:rPr>
              <a:t>緊急速報メール</a:t>
            </a:r>
            <a:endParaRPr lang="en-US" altLang="ja-JP" sz="1400" dirty="0" smtClean="0">
              <a:solidFill>
                <a:srgbClr val="FF0000"/>
              </a:solidFill>
              <a:latin typeface="HG丸ｺﾞｼｯｸM-PRO" panose="020F0600000000000000" pitchFamily="50" charset="-128"/>
              <a:ea typeface="HG丸ｺﾞｼｯｸM-PRO" panose="020F0600000000000000" pitchFamily="50" charset="-128"/>
            </a:endParaRPr>
          </a:p>
          <a:p>
            <a:pPr algn="l"/>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　生命に係わる緊急性の高い情報を、特定のエリアの</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対応端末に配信するもの</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p:txBody>
      </p:sp>
      <p:grpSp>
        <p:nvGrpSpPr>
          <p:cNvPr id="26" name="グループ化 25"/>
          <p:cNvGrpSpPr/>
          <p:nvPr/>
        </p:nvGrpSpPr>
        <p:grpSpPr>
          <a:xfrm>
            <a:off x="4618591" y="1785403"/>
            <a:ext cx="2205793" cy="3744416"/>
            <a:chOff x="4572717" y="2503440"/>
            <a:chExt cx="2205793" cy="3888432"/>
          </a:xfrm>
        </p:grpSpPr>
        <p:pic>
          <p:nvPicPr>
            <p:cNvPr id="23" name="Picture 3" descr="C:\Users\izumi-s\AppData\Local\Microsoft\Windows\Temporary Internet Files\Content.IE5\0XFSR48I\sgi01a2013092001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24351" r="24717"/>
            <a:stretch/>
          </p:blipFill>
          <p:spPr bwMode="auto">
            <a:xfrm>
              <a:off x="4572717" y="2503440"/>
              <a:ext cx="2205793" cy="3888432"/>
            </a:xfrm>
            <a:prstGeom prst="roundRect">
              <a:avLst/>
            </a:prstGeom>
            <a:solidFill>
              <a:schemeClr val="bg1"/>
            </a:solidFill>
            <a:extLst/>
          </p:spPr>
        </p:pic>
        <p:sp>
          <p:nvSpPr>
            <p:cNvPr id="24" name="正方形/長方形 23"/>
            <p:cNvSpPr/>
            <p:nvPr/>
          </p:nvSpPr>
          <p:spPr>
            <a:xfrm>
              <a:off x="4703504" y="3123924"/>
              <a:ext cx="1944215" cy="2614290"/>
            </a:xfrm>
            <a:prstGeom prst="rect">
              <a:avLst/>
            </a:prstGeom>
            <a:solidFill>
              <a:schemeClr val="bg1"/>
            </a:solidFill>
            <a:ln w="9525">
              <a:solidFill>
                <a:srgbClr val="00B0F0"/>
              </a:solid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100" u="sng" dirty="0" smtClean="0">
                  <a:latin typeface="ＭＳ 明朝" panose="02020609040205080304" pitchFamily="17" charset="-128"/>
                  <a:ea typeface="ＭＳ 明朝" panose="02020609040205080304" pitchFamily="17" charset="-128"/>
                </a:rPr>
                <a:t>標題：土砂災害の危険が高まっています</a:t>
              </a:r>
              <a:endParaRPr kumimoji="1" lang="en-US" altLang="ja-JP" sz="1100" u="sng" dirty="0" smtClean="0">
                <a:latin typeface="ＭＳ 明朝" panose="02020609040205080304" pitchFamily="17" charset="-128"/>
                <a:ea typeface="ＭＳ 明朝" panose="02020609040205080304" pitchFamily="17" charset="-128"/>
              </a:endParaRPr>
            </a:p>
            <a:p>
              <a:endParaRPr lang="en-US" altLang="ja-JP" sz="1000" dirty="0" smtClean="0">
                <a:latin typeface="ＭＳ ゴシック" panose="020B0609070205080204" pitchFamily="49" charset="-128"/>
                <a:ea typeface="ＭＳ ゴシック" panose="020B0609070205080204" pitchFamily="49" charset="-128"/>
              </a:endParaRPr>
            </a:p>
            <a:p>
              <a:r>
                <a:rPr lang="ja-JP" altLang="en-US" sz="1000" dirty="0" smtClean="0">
                  <a:latin typeface="ＭＳ ゴシック" panose="020B0609070205080204" pitchFamily="49" charset="-128"/>
                  <a:ea typeface="ＭＳ ゴシック" panose="020B0609070205080204" pitchFamily="49" charset="-128"/>
                </a:rPr>
                <a:t>石川県砂防課です</a:t>
              </a:r>
              <a:endParaRPr lang="en-US" altLang="ja-JP" sz="1000" dirty="0" smtClean="0">
                <a:latin typeface="ＭＳ 明朝" panose="02020609040205080304" pitchFamily="17" charset="-128"/>
                <a:ea typeface="ＭＳ 明朝" panose="02020609040205080304" pitchFamily="17" charset="-128"/>
              </a:endParaRPr>
            </a:p>
            <a:p>
              <a:r>
                <a:rPr lang="ja-JP" altLang="en-US" sz="1000" dirty="0" smtClean="0">
                  <a:latin typeface="ＭＳ ゴシック" panose="020B0609070205080204" pitchFamily="49" charset="-128"/>
                  <a:ea typeface="ＭＳ ゴシック" panose="020B0609070205080204" pitchFamily="49" charset="-128"/>
                </a:rPr>
                <a:t>平成</a:t>
              </a:r>
              <a:r>
                <a:rPr lang="en-US" altLang="ja-JP" sz="1000" dirty="0" smtClean="0">
                  <a:latin typeface="ＭＳ ゴシック" panose="020B0609070205080204" pitchFamily="49" charset="-128"/>
                  <a:ea typeface="ＭＳ ゴシック" panose="020B0609070205080204" pitchFamily="49" charset="-128"/>
                </a:rPr>
                <a:t>27</a:t>
              </a:r>
              <a:r>
                <a:rPr lang="ja-JP" altLang="en-US" sz="1000" dirty="0" smtClean="0">
                  <a:latin typeface="ＭＳ ゴシック" panose="020B0609070205080204" pitchFamily="49" charset="-128"/>
                  <a:ea typeface="ＭＳ ゴシック" panose="020B0609070205080204" pitchFamily="49" charset="-128"/>
                </a:rPr>
                <a:t>年</a:t>
              </a:r>
              <a:r>
                <a:rPr lang="en-US" altLang="ja-JP" sz="1000" dirty="0" smtClean="0">
                  <a:latin typeface="ＭＳ ゴシック" panose="020B0609070205080204" pitchFamily="49" charset="-128"/>
                  <a:ea typeface="ＭＳ ゴシック" panose="020B0609070205080204" pitchFamily="49" charset="-128"/>
                </a:rPr>
                <a:t>09</a:t>
              </a:r>
              <a:r>
                <a:rPr lang="ja-JP" altLang="en-US" sz="1000" dirty="0" smtClean="0">
                  <a:latin typeface="ＭＳ ゴシック" panose="020B0609070205080204" pitchFamily="49" charset="-128"/>
                  <a:ea typeface="ＭＳ ゴシック" panose="020B0609070205080204" pitchFamily="49" charset="-128"/>
                </a:rPr>
                <a:t>月</a:t>
              </a:r>
              <a:r>
                <a:rPr lang="en-US" altLang="ja-JP" sz="1000" dirty="0" smtClean="0">
                  <a:latin typeface="ＭＳ ゴシック" panose="020B0609070205080204" pitchFamily="49" charset="-128"/>
                  <a:ea typeface="ＭＳ ゴシック" panose="020B0609070205080204" pitchFamily="49" charset="-128"/>
                </a:rPr>
                <a:t>15</a:t>
              </a:r>
              <a:r>
                <a:rPr lang="ja-JP" altLang="en-US" sz="1000" dirty="0" smtClean="0">
                  <a:latin typeface="ＭＳ ゴシック" panose="020B0609070205080204" pitchFamily="49" charset="-128"/>
                  <a:ea typeface="ＭＳ ゴシック" panose="020B0609070205080204" pitchFamily="49" charset="-128"/>
                </a:rPr>
                <a:t>日</a:t>
              </a:r>
              <a:r>
                <a:rPr lang="en-US" altLang="ja-JP" sz="1000" dirty="0" smtClean="0">
                  <a:latin typeface="ＭＳ ゴシック" panose="020B0609070205080204" pitchFamily="49" charset="-128"/>
                  <a:ea typeface="ＭＳ ゴシック" panose="020B0609070205080204" pitchFamily="49" charset="-128"/>
                </a:rPr>
                <a:t>__</a:t>
              </a:r>
              <a:r>
                <a:rPr lang="ja-JP" altLang="en-US" sz="1000" dirty="0" smtClean="0">
                  <a:latin typeface="ＭＳ ゴシック" panose="020B0609070205080204" pitchFamily="49" charset="-128"/>
                  <a:ea typeface="ＭＳ ゴシック" panose="020B0609070205080204" pitchFamily="49" charset="-128"/>
                </a:rPr>
                <a:t>時</a:t>
              </a:r>
              <a:r>
                <a:rPr lang="en-US" altLang="ja-JP" sz="1000" dirty="0" smtClean="0">
                  <a:latin typeface="ＭＳ ゴシック" panose="020B0609070205080204" pitchFamily="49" charset="-128"/>
                  <a:ea typeface="ＭＳ ゴシック" panose="020B0609070205080204" pitchFamily="49" charset="-128"/>
                </a:rPr>
                <a:t>__</a:t>
              </a:r>
              <a:r>
                <a:rPr lang="ja-JP" altLang="en-US" sz="1000" dirty="0" smtClean="0">
                  <a:latin typeface="ＭＳ ゴシック" panose="020B0609070205080204" pitchFamily="49" charset="-128"/>
                  <a:ea typeface="ＭＳ ゴシック" panose="020B0609070205080204" pitchFamily="49" charset="-128"/>
                </a:rPr>
                <a:t>分</a:t>
              </a:r>
              <a:endParaRPr lang="en-US" altLang="ja-JP" sz="1000" dirty="0" smtClean="0">
                <a:latin typeface="ＭＳ ゴシック" panose="020B0609070205080204" pitchFamily="49" charset="-128"/>
                <a:ea typeface="ＭＳ ゴシック" panose="020B0609070205080204" pitchFamily="49" charset="-128"/>
              </a:endParaRPr>
            </a:p>
            <a:p>
              <a:r>
                <a:rPr lang="ja-JP" altLang="en-US" sz="1000" dirty="0">
                  <a:latin typeface="ＭＳ ゴシック" panose="020B0609070205080204" pitchFamily="49" charset="-128"/>
                  <a:ea typeface="ＭＳ ゴシック" panose="020B0609070205080204" pitchFamily="49" charset="-128"/>
                </a:rPr>
                <a:t>内灘町</a:t>
              </a:r>
              <a:r>
                <a:rPr kumimoji="1" lang="ja-JP" altLang="en-US" sz="1000" dirty="0" smtClean="0">
                  <a:latin typeface="ＭＳ ゴシック" panose="020B0609070205080204" pitchFamily="49" charset="-128"/>
                  <a:ea typeface="ＭＳ ゴシック" panose="020B0609070205080204" pitchFamily="49" charset="-128"/>
                </a:rPr>
                <a:t>に土砂災害警戒情報が発表されました</a:t>
              </a:r>
              <a:endParaRPr kumimoji="1" lang="en-US" altLang="ja-JP" sz="1000" dirty="0" smtClean="0">
                <a:latin typeface="ＭＳ ゴシック" panose="020B0609070205080204" pitchFamily="49" charset="-128"/>
                <a:ea typeface="ＭＳ ゴシック" panose="020B0609070205080204" pitchFamily="49" charset="-128"/>
              </a:endParaRPr>
            </a:p>
            <a:p>
              <a:r>
                <a:rPr lang="ja-JP" altLang="en-US" sz="1000" dirty="0" smtClean="0">
                  <a:latin typeface="ＭＳ ゴシック" panose="020B0609070205080204" pitchFamily="49" charset="-128"/>
                  <a:ea typeface="ＭＳ ゴシック" panose="020B0609070205080204" pitchFamily="49" charset="-128"/>
                </a:rPr>
                <a:t>土砂災害の危険が高まって</a:t>
              </a:r>
              <a:r>
                <a:rPr lang="ja-JP" altLang="en-US" sz="1000" dirty="0" smtClean="0">
                  <a:latin typeface="ＭＳ ゴシック" panose="020B0609070205080204" pitchFamily="49" charset="-128"/>
                  <a:ea typeface="ＭＳ ゴシック" panose="020B0609070205080204" pitchFamily="49" charset="-128"/>
                </a:rPr>
                <a:t>いる地域</a:t>
              </a:r>
              <a:endParaRPr lang="en-US" altLang="ja-JP" sz="1000" dirty="0" smtClean="0">
                <a:latin typeface="ＭＳ ゴシック" panose="020B0609070205080204" pitchFamily="49" charset="-128"/>
                <a:ea typeface="ＭＳ ゴシック" panose="020B0609070205080204" pitchFamily="49" charset="-128"/>
              </a:endParaRPr>
            </a:p>
            <a:p>
              <a:endParaRPr lang="en-US" altLang="ja-JP" sz="1000" dirty="0" smtClean="0">
                <a:latin typeface="ＭＳ ゴシック" panose="020B0609070205080204" pitchFamily="49" charset="-128"/>
                <a:ea typeface="ＭＳ ゴシック" panose="020B0609070205080204" pitchFamily="49" charset="-128"/>
              </a:endParaRPr>
            </a:p>
            <a:p>
              <a:r>
                <a:rPr kumimoji="1" lang="ja-JP" altLang="en-US" sz="1000" dirty="0" smtClean="0">
                  <a:latin typeface="ＭＳ ゴシック" panose="020B0609070205080204" pitchFamily="49" charset="-128"/>
                  <a:ea typeface="ＭＳ ゴシック" panose="020B0609070205080204" pitchFamily="49" charset="-128"/>
                </a:rPr>
                <a:t>内灘町内の斜面沿いの地域</a:t>
              </a:r>
              <a:endParaRPr kumimoji="1" lang="en-US" altLang="ja-JP" sz="1000" dirty="0" smtClean="0">
                <a:latin typeface="ＭＳ ゴシック" panose="020B0609070205080204" pitchFamily="49" charset="-128"/>
                <a:ea typeface="ＭＳ ゴシック" panose="020B0609070205080204" pitchFamily="49" charset="-128"/>
              </a:endParaRPr>
            </a:p>
            <a:p>
              <a:r>
                <a:rPr lang="ja-JP" altLang="en-US" sz="1000" dirty="0">
                  <a:latin typeface="ＭＳ ゴシック" panose="020B0609070205080204" pitchFamily="49" charset="-128"/>
                  <a:ea typeface="ＭＳ ゴシック" panose="020B0609070205080204" pitchFamily="49" charset="-128"/>
                </a:rPr>
                <a:t>および</a:t>
              </a:r>
              <a:r>
                <a:rPr lang="ja-JP" altLang="en-US" sz="1000" dirty="0" smtClean="0">
                  <a:latin typeface="ＭＳ ゴシック" panose="020B0609070205080204" pitchFamily="49" charset="-128"/>
                  <a:ea typeface="ＭＳ ゴシック" panose="020B0609070205080204" pitchFamily="49" charset="-128"/>
                </a:rPr>
                <a:t>周辺地域</a:t>
              </a:r>
              <a:endParaRPr lang="en-US" altLang="ja-JP" sz="1000" dirty="0" smtClean="0">
                <a:latin typeface="ＭＳ ゴシック" panose="020B0609070205080204" pitchFamily="49" charset="-128"/>
                <a:ea typeface="ＭＳ ゴシック" panose="020B0609070205080204" pitchFamily="49" charset="-128"/>
              </a:endParaRPr>
            </a:p>
            <a:p>
              <a:endParaRPr kumimoji="1" lang="en-US" altLang="ja-JP" sz="1000" dirty="0" smtClean="0">
                <a:latin typeface="ＭＳ ゴシック" panose="020B0609070205080204" pitchFamily="49" charset="-128"/>
                <a:ea typeface="ＭＳ ゴシック" panose="020B0609070205080204" pitchFamily="49" charset="-128"/>
              </a:endParaRPr>
            </a:p>
            <a:p>
              <a:r>
                <a:rPr kumimoji="1" lang="ja-JP" altLang="en-US" sz="1000" dirty="0" smtClean="0">
                  <a:latin typeface="ＭＳ ゴシック" panose="020B0609070205080204" pitchFamily="49" charset="-128"/>
                  <a:ea typeface="ＭＳ ゴシック" panose="020B0609070205080204" pitchFamily="49" charset="-128"/>
                </a:rPr>
                <a:t>今後は、周囲の状況</a:t>
              </a:r>
              <a:r>
                <a:rPr kumimoji="1" lang="ja-JP" altLang="en-US" sz="1000" dirty="0" smtClean="0">
                  <a:latin typeface="ＭＳ ゴシック" panose="020B0609070205080204" pitchFamily="49" charset="-128"/>
                  <a:ea typeface="ＭＳ ゴシック" panose="020B0609070205080204" pitchFamily="49" charset="-128"/>
                </a:rPr>
                <a:t>、市町</a:t>
              </a:r>
              <a:r>
                <a:rPr kumimoji="1" lang="ja-JP" altLang="en-US" sz="1000" dirty="0" smtClean="0">
                  <a:latin typeface="ＭＳ ゴシック" panose="020B0609070205080204" pitchFamily="49" charset="-128"/>
                  <a:ea typeface="ＭＳ ゴシック" panose="020B0609070205080204" pitchFamily="49" charset="-128"/>
                </a:rPr>
                <a:t>の避難情報等にご注意ください</a:t>
              </a:r>
              <a:endParaRPr kumimoji="1" lang="en-US" altLang="ja-JP" sz="1000" dirty="0" smtClean="0">
                <a:latin typeface="ＭＳ ゴシック" panose="020B0609070205080204" pitchFamily="49" charset="-128"/>
                <a:ea typeface="ＭＳ ゴシック" panose="020B0609070205080204" pitchFamily="49" charset="-128"/>
              </a:endParaRPr>
            </a:p>
          </p:txBody>
        </p:sp>
      </p:grpSp>
      <p:sp>
        <p:nvSpPr>
          <p:cNvPr id="29" name="四角形吹き出し 28"/>
          <p:cNvSpPr/>
          <p:nvPr/>
        </p:nvSpPr>
        <p:spPr>
          <a:xfrm>
            <a:off x="2420888" y="4212054"/>
            <a:ext cx="2159566" cy="1461026"/>
          </a:xfrm>
          <a:prstGeom prst="wedgeRectCallout">
            <a:avLst>
              <a:gd name="adj1" fmla="val 57029"/>
              <a:gd name="adj2" fmla="val -23649"/>
            </a:avLst>
          </a:prstGeom>
          <a:noFill/>
          <a:ln w="12700" cmpd="dbl">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　</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土砂災害警戒情報が発表されたとき、内灘町に滞在する全ての方の携帯電話へ、緊急速報メールでお知らせします</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400" dirty="0" smtClean="0">
              <a:latin typeface="HG丸ｺﾞｼｯｸM-PRO" panose="020F0600000000000000" pitchFamily="50" charset="-128"/>
              <a:ea typeface="HG丸ｺﾞｼｯｸM-PRO" panose="020F0600000000000000" pitchFamily="50" charset="-128"/>
            </a:endParaRPr>
          </a:p>
        </p:txBody>
      </p:sp>
      <p:sp>
        <p:nvSpPr>
          <p:cNvPr id="21" name="コンテンツ プレースホルダー 2"/>
          <p:cNvSpPr txBox="1">
            <a:spLocks/>
          </p:cNvSpPr>
          <p:nvPr/>
        </p:nvSpPr>
        <p:spPr>
          <a:xfrm>
            <a:off x="17935" y="4212054"/>
            <a:ext cx="2330946" cy="1461026"/>
          </a:xfrm>
          <a:prstGeom prst="rect">
            <a:avLst/>
          </a:prstGeom>
          <a:ln w="12700" cmpd="dbl">
            <a:solidFill>
              <a:srgbClr val="00B0F0"/>
            </a:solidFill>
          </a:ln>
        </p:spPr>
        <p:txBody>
          <a:bodyPr vert="horz" wrap="square"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土砂災害警戒</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情報の発表</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内灘町</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19225" y="56456"/>
            <a:ext cx="6794151" cy="1225868"/>
          </a:xfrm>
          <a:prstGeom prst="roundRect">
            <a:avLst/>
          </a:prstGeom>
          <a:ln/>
        </p:spPr>
        <p:style>
          <a:lnRef idx="1">
            <a:schemeClr val="accent5"/>
          </a:lnRef>
          <a:fillRef idx="2">
            <a:schemeClr val="accent5"/>
          </a:fillRef>
          <a:effectRef idx="1">
            <a:schemeClr val="accent5"/>
          </a:effectRef>
          <a:fontRef idx="minor">
            <a:schemeClr val="dk1"/>
          </a:fontRef>
        </p:style>
        <p:txBody>
          <a:bodyPr wrap="square" rIns="216000" rtlCol="0" anchor="ctr">
            <a:spAutoFit/>
          </a:bodyPr>
          <a:lstStyle/>
          <a:p>
            <a:r>
              <a:rPr lang="ja-JP" altLang="en-US" sz="2400" b="1" dirty="0">
                <a:solidFill>
                  <a:schemeClr val="tx1"/>
                </a:solidFill>
                <a:latin typeface="HG丸ｺﾞｼｯｸM-PRO" panose="020F0600000000000000" pitchFamily="50" charset="-128"/>
                <a:ea typeface="HG丸ｺﾞｼｯｸM-PRO" panose="020F0600000000000000" pitchFamily="50" charset="-128"/>
              </a:rPr>
              <a:t>土砂災害</a:t>
            </a: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rPr>
              <a:t>の緊急速報メールを</a:t>
            </a:r>
            <a:endParaRPr lang="en-US" altLang="ja-JP" sz="2400" b="1" dirty="0" smtClean="0">
              <a:solidFill>
                <a:schemeClr val="tx1"/>
              </a:solidFill>
              <a:latin typeface="HG丸ｺﾞｼｯｸM-PRO" panose="020F0600000000000000" pitchFamily="50" charset="-128"/>
              <a:ea typeface="HG丸ｺﾞｼｯｸM-PRO" panose="020F0600000000000000" pitchFamily="50" charset="-128"/>
            </a:endParaRPr>
          </a:p>
          <a:p>
            <a:pPr algn="r"/>
            <a:r>
              <a:rPr lang="ja-JP" altLang="en-US" sz="2400" b="1" dirty="0">
                <a:solidFill>
                  <a:schemeClr val="tx1"/>
                </a:solidFill>
                <a:latin typeface="HG丸ｺﾞｼｯｸM-PRO" panose="020F0600000000000000" pitchFamily="50" charset="-128"/>
                <a:ea typeface="HG丸ｺﾞｼｯｸM-PRO" panose="020F0600000000000000" pitchFamily="50" charset="-128"/>
              </a:rPr>
              <a:t>平成</a:t>
            </a: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rPr>
              <a:t>２７年</a:t>
            </a:r>
            <a:r>
              <a:rPr lang="ja-JP" altLang="en-US" sz="2400" b="1" dirty="0">
                <a:solidFill>
                  <a:schemeClr val="tx1"/>
                </a:solidFill>
                <a:latin typeface="HG丸ｺﾞｼｯｸM-PRO" panose="020F0600000000000000" pitchFamily="50" charset="-128"/>
                <a:ea typeface="HG丸ｺﾞｼｯｸM-PRO" panose="020F0600000000000000" pitchFamily="50" charset="-128"/>
              </a:rPr>
              <a:t>９月</a:t>
            </a: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rPr>
              <a:t>１５日から運用開始します</a:t>
            </a:r>
            <a:endParaRPr lang="en-US" altLang="ja-JP" sz="2400" b="1" dirty="0" smtClean="0">
              <a:solidFill>
                <a:schemeClr val="tx1"/>
              </a:solidFill>
              <a:latin typeface="HG丸ｺﾞｼｯｸM-PRO" panose="020F0600000000000000" pitchFamily="50" charset="-128"/>
              <a:ea typeface="HG丸ｺﾞｼｯｸM-PRO" panose="020F0600000000000000" pitchFamily="50" charset="-128"/>
            </a:endParaRPr>
          </a:p>
          <a:p>
            <a:pPr algn="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石川県  </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土木部  砂防課　</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36" name="グループ化 35"/>
          <p:cNvGrpSpPr/>
          <p:nvPr/>
        </p:nvGrpSpPr>
        <p:grpSpPr>
          <a:xfrm>
            <a:off x="108521" y="2489360"/>
            <a:ext cx="4305272" cy="1289537"/>
            <a:chOff x="108521" y="1928664"/>
            <a:chExt cx="4305272" cy="1289537"/>
          </a:xfrm>
        </p:grpSpPr>
        <p:sp>
          <p:nvSpPr>
            <p:cNvPr id="35" name="正方形/長方形 34"/>
            <p:cNvSpPr/>
            <p:nvPr/>
          </p:nvSpPr>
          <p:spPr>
            <a:xfrm>
              <a:off x="114301" y="1928664"/>
              <a:ext cx="4299492" cy="1289537"/>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108521" y="2044876"/>
              <a:ext cx="4102740" cy="1173325"/>
              <a:chOff x="1089249" y="1913935"/>
              <a:chExt cx="4102740" cy="1173325"/>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5032" y="1935132"/>
                <a:ext cx="373792" cy="329938"/>
              </a:xfrm>
              <a:prstGeom prst="rect">
                <a:avLst/>
              </a:prstGeom>
            </p:spPr>
          </p:pic>
          <p:sp>
            <p:nvSpPr>
              <p:cNvPr id="11" name="爆発 1 10"/>
              <p:cNvSpPr/>
              <p:nvPr/>
            </p:nvSpPr>
            <p:spPr>
              <a:xfrm>
                <a:off x="1089249" y="1992411"/>
                <a:ext cx="1501229" cy="950833"/>
              </a:xfrm>
              <a:prstGeom prst="irregularSeal1">
                <a:avLst/>
              </a:prstGeom>
              <a:solidFill>
                <a:srgbClr val="FFFF00">
                  <a:alpha val="78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土砂災害警戒</a:t>
                </a:r>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情報発表</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右矢印 11"/>
              <p:cNvSpPr/>
              <p:nvPr/>
            </p:nvSpPr>
            <p:spPr>
              <a:xfrm>
                <a:off x="2610383" y="2324047"/>
                <a:ext cx="403631" cy="233011"/>
              </a:xfrm>
              <a:prstGeom prst="rightArrow">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角丸四角形 12"/>
              <p:cNvSpPr/>
              <p:nvPr/>
            </p:nvSpPr>
            <p:spPr>
              <a:xfrm>
                <a:off x="2518239" y="1913935"/>
                <a:ext cx="539782" cy="289441"/>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050" b="1" dirty="0" smtClean="0">
                    <a:solidFill>
                      <a:srgbClr val="FF0000"/>
                    </a:solidFill>
                    <a:latin typeface="HG丸ｺﾞｼｯｸM-PRO" panose="020F0600000000000000" pitchFamily="50" charset="-128"/>
                    <a:ea typeface="HG丸ｺﾞｼｯｸM-PRO" panose="020F0600000000000000" pitchFamily="50" charset="-128"/>
                  </a:rPr>
                  <a:t>自 動</a:t>
                </a:r>
                <a:endParaRPr kumimoji="1" lang="ja-JP" altLang="en-US" sz="105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4" name="角丸四角形 13"/>
              <p:cNvSpPr/>
              <p:nvPr/>
            </p:nvSpPr>
            <p:spPr>
              <a:xfrm>
                <a:off x="3010468" y="2814845"/>
                <a:ext cx="1103283" cy="272415"/>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各携帯電話会社</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5" name="Picture 2" descr="C:\Users\izumi-s\AppData\Local\Microsoft\Windows\Temporary Internet Files\Content.IE5\ECP6BU1E\gi01a2015020414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4045" y="1931837"/>
                <a:ext cx="576131" cy="880279"/>
              </a:xfrm>
              <a:prstGeom prst="rect">
                <a:avLst/>
              </a:prstGeom>
              <a:noFill/>
              <a:extLst>
                <a:ext uri="{909E8E84-426E-40DD-AFC4-6F175D3DCCD1}">
                  <a14:hiddenFill xmlns:a14="http://schemas.microsoft.com/office/drawing/2010/main">
                    <a:solidFill>
                      <a:srgbClr val="FFFFFF"/>
                    </a:solidFill>
                  </a14:hiddenFill>
                </a:ext>
              </a:extLst>
            </p:spPr>
          </p:pic>
          <p:sp>
            <p:nvSpPr>
              <p:cNvPr id="16" name="右矢印 15"/>
              <p:cNvSpPr/>
              <p:nvPr/>
            </p:nvSpPr>
            <p:spPr>
              <a:xfrm>
                <a:off x="4150113" y="2324047"/>
                <a:ext cx="403631" cy="233011"/>
              </a:xfrm>
              <a:prstGeom prst="rightArrow">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pic>
            <p:nvPicPr>
              <p:cNvPr id="17" name="Picture 2" descr="\\LANDISK-SABO\disk\103　会議・行事関係\082　土砂災害対策連絡会（県Ｈ26～）\02土砂災害対策アクションプログラム\11迅速でわかりやすい情報発信\【住民用】土砂災害対策ＡＰ概要版.bmp"/>
              <p:cNvPicPr>
                <a:picLocks noChangeAspect="1" noChangeArrowheads="1"/>
              </p:cNvPicPr>
              <p:nvPr/>
            </p:nvPicPr>
            <p:blipFill rotWithShape="1">
              <a:blip r:embed="rId5">
                <a:extLst>
                  <a:ext uri="{28A0092B-C50C-407E-A947-70E740481C1C}">
                    <a14:useLocalDpi xmlns:a14="http://schemas.microsoft.com/office/drawing/2010/main" val="0"/>
                  </a:ext>
                </a:extLst>
              </a:blip>
              <a:srcRect l="85528"/>
              <a:stretch/>
            </p:blipFill>
            <p:spPr bwMode="auto">
              <a:xfrm>
                <a:off x="4739368" y="1967301"/>
                <a:ext cx="452621" cy="94620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9" name="雲 18"/>
          <p:cNvSpPr/>
          <p:nvPr/>
        </p:nvSpPr>
        <p:spPr>
          <a:xfrm>
            <a:off x="177773" y="3955276"/>
            <a:ext cx="1920896" cy="421660"/>
          </a:xfrm>
          <a:prstGeom prst="cloud">
            <a:avLst/>
          </a:prstGeom>
          <a:ln w="9525"/>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kumimoji="1" lang="ja-JP" altLang="en-US" sz="1200" b="1" dirty="0" smtClean="0">
                <a:latin typeface="HG丸ｺﾞｼｯｸM-PRO" panose="020F0600000000000000" pitchFamily="50" charset="-128"/>
                <a:ea typeface="HG丸ｺﾞｼｯｸM-PRO" panose="020F0600000000000000" pitchFamily="50" charset="-128"/>
              </a:rPr>
              <a:t>お知らせ</a:t>
            </a:r>
            <a:r>
              <a:rPr lang="ja-JP" altLang="en-US" sz="1200" b="1" dirty="0">
                <a:latin typeface="HG丸ｺﾞｼｯｸM-PRO" panose="020F0600000000000000" pitchFamily="50" charset="-128"/>
                <a:ea typeface="HG丸ｺﾞｼｯｸM-PRO" panose="020F0600000000000000" pitchFamily="50" charset="-128"/>
              </a:rPr>
              <a:t>の</a:t>
            </a:r>
            <a:r>
              <a:rPr kumimoji="1" lang="ja-JP" altLang="en-US" sz="1200" b="1" dirty="0" smtClean="0">
                <a:latin typeface="HG丸ｺﾞｼｯｸM-PRO" panose="020F0600000000000000" pitchFamily="50" charset="-128"/>
                <a:ea typeface="HG丸ｺﾞｼｯｸM-PRO" panose="020F0600000000000000" pitchFamily="50" charset="-128"/>
              </a:rPr>
              <a:t>内容</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20" name="雲 19"/>
          <p:cNvSpPr/>
          <p:nvPr/>
        </p:nvSpPr>
        <p:spPr>
          <a:xfrm>
            <a:off x="2481251" y="3955276"/>
            <a:ext cx="1920896" cy="421660"/>
          </a:xfrm>
          <a:prstGeom prst="cloud">
            <a:avLst/>
          </a:prstGeom>
          <a:ln w="9525"/>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kumimoji="1" lang="ja-JP" altLang="en-US" sz="1200" b="1" dirty="0" smtClean="0">
                <a:latin typeface="HG丸ｺﾞｼｯｸM-PRO" panose="020F0600000000000000" pitchFamily="50" charset="-128"/>
                <a:ea typeface="HG丸ｺﾞｼｯｸM-PRO" panose="020F0600000000000000" pitchFamily="50" charset="-128"/>
              </a:rPr>
              <a:t>お知らせ</a:t>
            </a:r>
            <a:r>
              <a:rPr lang="ja-JP" altLang="en-US" sz="1200" b="1" dirty="0">
                <a:latin typeface="HG丸ｺﾞｼｯｸM-PRO" panose="020F0600000000000000" pitchFamily="50" charset="-128"/>
                <a:ea typeface="HG丸ｺﾞｼｯｸM-PRO" panose="020F0600000000000000" pitchFamily="50" charset="-128"/>
              </a:rPr>
              <a:t>の</a:t>
            </a:r>
            <a:r>
              <a:rPr kumimoji="1" lang="ja-JP" altLang="en-US" sz="1200" b="1" dirty="0" smtClean="0">
                <a:latin typeface="HG丸ｺﾞｼｯｸM-PRO" panose="020F0600000000000000" pitchFamily="50" charset="-128"/>
                <a:ea typeface="HG丸ｺﾞｼｯｸM-PRO" panose="020F0600000000000000" pitchFamily="50" charset="-128"/>
              </a:rPr>
              <a:t>方法</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27" name="十字形 26"/>
          <p:cNvSpPr>
            <a:spLocks noChangeAspect="1"/>
          </p:cNvSpPr>
          <p:nvPr/>
        </p:nvSpPr>
        <p:spPr>
          <a:xfrm>
            <a:off x="1018971" y="4840150"/>
            <a:ext cx="328874" cy="328874"/>
          </a:xfrm>
          <a:prstGeom prst="plus">
            <a:avLst>
              <a:gd name="adj" fmla="val 36356"/>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44624" y="5716622"/>
            <a:ext cx="2606804"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ja-JP" altLang="en-US" b="1" dirty="0" smtClean="0"/>
              <a:t>緊急速報メールのねらい</a:t>
            </a:r>
            <a:endParaRPr kumimoji="1" lang="ja-JP" altLang="en-US" b="1" dirty="0"/>
          </a:p>
        </p:txBody>
      </p:sp>
      <p:sp>
        <p:nvSpPr>
          <p:cNvPr id="30" name="コンテンツ プレースホルダー 2"/>
          <p:cNvSpPr txBox="1">
            <a:spLocks/>
          </p:cNvSpPr>
          <p:nvPr/>
        </p:nvSpPr>
        <p:spPr>
          <a:xfrm>
            <a:off x="17936" y="6148670"/>
            <a:ext cx="6820840" cy="1514261"/>
          </a:xfrm>
          <a:prstGeom prst="rect">
            <a:avLst/>
          </a:prstGeom>
        </p:spPr>
        <p:txBody>
          <a:bodyPr vert="horz" wrap="square" lIns="91440" tIns="45720" rIns="91440" bIns="45720" rtlCol="0">
            <a:sp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400" b="1" dirty="0" smtClean="0">
                <a:solidFill>
                  <a:srgbClr val="FF0000"/>
                </a:solidFill>
                <a:latin typeface="HG丸ｺﾞｼｯｸM-PRO" panose="020F0600000000000000" pitchFamily="50" charset="-128"/>
                <a:ea typeface="HG丸ｺﾞｼｯｸM-PRO" panose="020F0600000000000000" pitchFamily="50" charset="-128"/>
              </a:rPr>
              <a:t>その後の気象情報等に注意</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しましょう</a:t>
            </a:r>
            <a:endParaRPr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algn="l"/>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　一人ひとりが、その後の気象情報や内灘町の避難情報を自主的に入手するためのきっかけにしましょう</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400" b="1" dirty="0" smtClean="0">
                <a:solidFill>
                  <a:srgbClr val="FF0000"/>
                </a:solidFill>
                <a:latin typeface="HG丸ｺﾞｼｯｸM-PRO" panose="020F0600000000000000" pitchFamily="50" charset="-128"/>
                <a:ea typeface="HG丸ｺﾞｼｯｸM-PRO" panose="020F0600000000000000" pitchFamily="50" charset="-128"/>
              </a:rPr>
              <a:t>早めの避難を心がけましょう</a:t>
            </a:r>
            <a:endParaRPr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algn="l"/>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　特に、該当する地区およびその周辺に滞在している方は、避難の準備を心がけるきっかけにしましょう</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32" name="テキスト ボックス 31"/>
          <p:cNvSpPr txBox="1"/>
          <p:nvPr/>
        </p:nvSpPr>
        <p:spPr>
          <a:xfrm>
            <a:off x="44624" y="7729720"/>
            <a:ext cx="2029723"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kumimoji="1" lang="ja-JP" altLang="en-US" b="1" dirty="0" smtClean="0"/>
              <a:t>注意してほしいこと</a:t>
            </a:r>
            <a:endParaRPr kumimoji="1" lang="ja-JP" altLang="en-US" b="1" dirty="0"/>
          </a:p>
        </p:txBody>
      </p:sp>
      <p:sp>
        <p:nvSpPr>
          <p:cNvPr id="33" name="コンテンツ プレースホルダー 2"/>
          <p:cNvSpPr txBox="1">
            <a:spLocks/>
          </p:cNvSpPr>
          <p:nvPr/>
        </p:nvSpPr>
        <p:spPr>
          <a:xfrm>
            <a:off x="0" y="8088290"/>
            <a:ext cx="6858000" cy="1341906"/>
          </a:xfrm>
          <a:prstGeom prst="rect">
            <a:avLst/>
          </a:prstGeom>
        </p:spPr>
        <p:txBody>
          <a:bodyPr vert="horz" wrap="square" lIns="91440" tIns="45720" rIns="91440" bIns="45720" rtlCol="0">
            <a:sp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400" b="1" dirty="0" smtClean="0">
                <a:solidFill>
                  <a:srgbClr val="FF0000"/>
                </a:solidFill>
                <a:latin typeface="HG丸ｺﾞｼｯｸM-PRO" panose="020F0600000000000000" pitchFamily="50" charset="-128"/>
                <a:ea typeface="HG丸ｺﾞｼｯｸM-PRO" panose="020F0600000000000000" pitchFamily="50" charset="-128"/>
              </a:rPr>
              <a:t>平野部や海沿いの方にも届きます</a:t>
            </a:r>
            <a:endParaRPr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algn="l"/>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　平野部や海沿いなどの土砂災害の影響が直接ないところにも配信されます。　　</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土砂災害の可能性がある地域には必要な情報となりますので、ご理解ください。</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　また、メール確認後には激しい降雨が予測される場合が多いので、浸水や河川</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の増水などにも十分にご注意ください。</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4" name="角丸四角形 33"/>
          <p:cNvSpPr/>
          <p:nvPr/>
        </p:nvSpPr>
        <p:spPr>
          <a:xfrm>
            <a:off x="7620" y="9417496"/>
            <a:ext cx="6835140" cy="452304"/>
          </a:xfrm>
          <a:prstGeom prst="roundRect">
            <a:avLst>
              <a:gd name="adj" fmla="val 0"/>
            </a:avLst>
          </a:prstGeom>
          <a:solidFill>
            <a:schemeClr val="accent3">
              <a:lumMod val="20000"/>
              <a:lumOff val="80000"/>
            </a:schemeClr>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石川県　土木部　砂防課 </a:t>
            </a: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　〒９２０－８５８０　石川県金沢市鞍月１丁目１番地</a:t>
            </a:r>
            <a:endPar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000" dirty="0" smtClean="0">
                <a:solidFill>
                  <a:schemeClr val="tx1"/>
                </a:solidFill>
                <a:latin typeface="HG丸ｺﾞｼｯｸM-PRO" panose="020F0600000000000000" pitchFamily="50" charset="-128"/>
                <a:ea typeface="HG丸ｺﾞｼｯｸM-PRO" panose="020F0600000000000000" pitchFamily="50" charset="-128"/>
                <a:sym typeface="Wingdings" panose="05000000000000000000" pitchFamily="2" charset="2"/>
              </a:rPr>
              <a:t>TEL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sym typeface="Wingdings" panose="05000000000000000000" pitchFamily="2" charset="2"/>
              </a:rPr>
              <a:t>（０７６）２２５－１７５１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sym typeface="Wingdings" panose="05000000000000000000" pitchFamily="2" charset="2"/>
              </a:rPr>
              <a:t>/ FAX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sym typeface="Wingdings" panose="05000000000000000000" pitchFamily="2" charset="2"/>
              </a:rPr>
              <a:t>（０７６）２２５－１７５２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sym typeface="Wingdings" panose="05000000000000000000" pitchFamily="2" charset="2"/>
              </a:rPr>
              <a:t>/ E-mail</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sym typeface="Wingdings" panose="05000000000000000000" pitchFamily="2" charset="2"/>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sym typeface="Wingdings" panose="05000000000000000000" pitchFamily="2" charset="2"/>
              </a:rPr>
              <a:t>saboka03@pref.ishikawa.lg.jp</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79809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グループ化 77"/>
          <p:cNvGrpSpPr/>
          <p:nvPr/>
        </p:nvGrpSpPr>
        <p:grpSpPr>
          <a:xfrm>
            <a:off x="3850197" y="2198425"/>
            <a:ext cx="2657680" cy="1498103"/>
            <a:chOff x="116632" y="2389705"/>
            <a:chExt cx="2657680" cy="1498103"/>
          </a:xfrm>
        </p:grpSpPr>
        <p:pic>
          <p:nvPicPr>
            <p:cNvPr id="83" name="Picture 7" descr="C:\Users\izumi-s\AppData\Local\Microsoft\Windows\Temporary Internet Files\Content.IE5\SWFE08XT\gi01c2014060618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8440" y="2389705"/>
              <a:ext cx="525872" cy="59921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2" descr="C:\Users\izumi-s\AppData\Local\Microsoft\Windows\Temporary Internet Files\Content.IE5\PODJ24PL\MC9004339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32" y="2866217"/>
              <a:ext cx="826344" cy="826344"/>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2" descr="C:\Users\izumi-s\AppData\Local\Microsoft\Windows\Temporary Internet Files\Content.IE5\PODJ24PL\MC9004339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61" y="2866217"/>
              <a:ext cx="826344" cy="82634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2" descr="C:\Users\izumi-s\AppData\Local\Microsoft\Windows\Temporary Internet Files\Content.IE5\PODJ24PL\MC9004339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992" y="2864768"/>
              <a:ext cx="826344" cy="82634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3" descr="C:\Users\izumi-s\AppData\Local\Microsoft\Windows\Temporary Internet Files\Content.IE5\L4OE8EVU\MC90043385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4824" y="2569976"/>
              <a:ext cx="587334" cy="587334"/>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3" descr="C:\Users\izumi-s\AppData\Local\Microsoft\Windows\Temporary Internet Files\Content.IE5\L4OE8EVU\MC90043385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7224" y="2722376"/>
              <a:ext cx="587334" cy="587334"/>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3" descr="C:\Users\izumi-s\AppData\Local\Microsoft\Windows\Temporary Internet Files\Content.IE5\L4OE8EVU\MC90043385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9624" y="2874776"/>
              <a:ext cx="587334" cy="587334"/>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5" descr="C:\Users\izumi-s\AppData\Local\Microsoft\Windows\Temporary Internet Files\Content.IE5\PODJ24PL\MC90044173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596811" y="3465126"/>
              <a:ext cx="422682" cy="422682"/>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7" descr="C:\Users\izumi-s\AppData\Local\Microsoft\Windows\Temporary Internet Files\Content.IE5\SWFE08XT\gi01c2014060618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881" y="3035795"/>
              <a:ext cx="525872" cy="599213"/>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5" descr="C:\Users\izumi-s\AppData\Local\Microsoft\Windows\Temporary Internet Files\Content.IE5\PODJ24PL\MC90044173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107591" y="3457388"/>
              <a:ext cx="422682" cy="4226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 name="グループ化 78"/>
          <p:cNvGrpSpPr/>
          <p:nvPr/>
        </p:nvGrpSpPr>
        <p:grpSpPr>
          <a:xfrm>
            <a:off x="3801297" y="2370122"/>
            <a:ext cx="877599" cy="1243199"/>
            <a:chOff x="2695886" y="2282487"/>
            <a:chExt cx="877599" cy="1243199"/>
          </a:xfrm>
        </p:grpSpPr>
        <p:sp>
          <p:nvSpPr>
            <p:cNvPr id="80" name="円柱 79"/>
            <p:cNvSpPr/>
            <p:nvPr/>
          </p:nvSpPr>
          <p:spPr>
            <a:xfrm>
              <a:off x="3119733" y="2425960"/>
              <a:ext cx="52149" cy="1099726"/>
            </a:xfrm>
            <a:prstGeom prst="can">
              <a:avLst>
                <a:gd name="adj" fmla="val 30879"/>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pic>
          <p:nvPicPr>
            <p:cNvPr id="81" name="図 80"/>
            <p:cNvPicPr>
              <a:picLocks/>
            </p:cNvPicPr>
            <p:nvPr/>
          </p:nvPicPr>
          <p:blipFill rotWithShape="1">
            <a:blip r:embed="rId6" cstate="print">
              <a:extLst>
                <a:ext uri="{28A0092B-C50C-407E-A947-70E740481C1C}">
                  <a14:useLocalDpi xmlns:a14="http://schemas.microsoft.com/office/drawing/2010/main" val="0"/>
                </a:ext>
              </a:extLst>
            </a:blip>
            <a:srcRect r="-4086"/>
            <a:stretch/>
          </p:blipFill>
          <p:spPr>
            <a:xfrm>
              <a:off x="3120093" y="2448086"/>
              <a:ext cx="453392" cy="435600"/>
            </a:xfrm>
            <a:prstGeom prst="rect">
              <a:avLst/>
            </a:prstGeom>
          </p:spPr>
        </p:pic>
        <p:pic>
          <p:nvPicPr>
            <p:cNvPr id="82" name="図 81"/>
            <p:cNvPicPr>
              <a:picLocks/>
            </p:cNvPicPr>
            <p:nvPr/>
          </p:nvPicPr>
          <p:blipFill rotWithShape="1">
            <a:blip r:embed="rId6" cstate="print">
              <a:extLst>
                <a:ext uri="{28A0092B-C50C-407E-A947-70E740481C1C}">
                  <a14:useLocalDpi xmlns:a14="http://schemas.microsoft.com/office/drawing/2010/main" val="0"/>
                </a:ext>
              </a:extLst>
            </a:blip>
            <a:srcRect r="-5748"/>
            <a:stretch/>
          </p:blipFill>
          <p:spPr>
            <a:xfrm flipH="1">
              <a:off x="2695886" y="2282487"/>
              <a:ext cx="462453" cy="435600"/>
            </a:xfrm>
            <a:prstGeom prst="rect">
              <a:avLst/>
            </a:prstGeom>
          </p:spPr>
        </p:pic>
      </p:grpSp>
      <p:pic>
        <p:nvPicPr>
          <p:cNvPr id="183" name="図 1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9751" y="1136576"/>
            <a:ext cx="3390614" cy="1745830"/>
          </a:xfrm>
          <a:prstGeom prst="rect">
            <a:avLst/>
          </a:prstGeom>
        </p:spPr>
      </p:pic>
      <p:pic>
        <p:nvPicPr>
          <p:cNvPr id="156" name="図 1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0928" y="1386392"/>
            <a:ext cx="3390614" cy="1745830"/>
          </a:xfrm>
          <a:prstGeom prst="rect">
            <a:avLst/>
          </a:prstGeom>
        </p:spPr>
      </p:pic>
      <p:sp>
        <p:nvSpPr>
          <p:cNvPr id="28" name="テキスト ボックス 27"/>
          <p:cNvSpPr txBox="1"/>
          <p:nvPr/>
        </p:nvSpPr>
        <p:spPr>
          <a:xfrm>
            <a:off x="19224" y="56456"/>
            <a:ext cx="6813376"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ja-JP" altLang="en-US" sz="1600" b="1" dirty="0"/>
              <a:t>内灘町</a:t>
            </a:r>
            <a:r>
              <a:rPr lang="ja-JP" altLang="en-US" sz="1600" b="1" dirty="0" smtClean="0"/>
              <a:t>に滞在する方の携帯電話</a:t>
            </a:r>
            <a:r>
              <a:rPr kumimoji="1" lang="ja-JP" altLang="en-US" sz="1600" b="1" dirty="0" smtClean="0"/>
              <a:t>へ土砂災害の緊急速報メールが届くまで</a:t>
            </a:r>
            <a:endParaRPr kumimoji="1" lang="ja-JP" altLang="en-US" sz="1600" b="1" dirty="0"/>
          </a:p>
        </p:txBody>
      </p:sp>
      <p:sp>
        <p:nvSpPr>
          <p:cNvPr id="2" name="円/楕円 1"/>
          <p:cNvSpPr>
            <a:spLocks noChangeAspect="1"/>
          </p:cNvSpPr>
          <p:nvPr/>
        </p:nvSpPr>
        <p:spPr>
          <a:xfrm>
            <a:off x="30684" y="488504"/>
            <a:ext cx="475848" cy="475848"/>
          </a:xfrm>
          <a:prstGeom prst="ellipse">
            <a:avLst/>
          </a:prstGeom>
        </p:spPr>
        <p:style>
          <a:lnRef idx="1">
            <a:schemeClr val="accent5"/>
          </a:lnRef>
          <a:fillRef idx="3">
            <a:schemeClr val="accent5"/>
          </a:fillRef>
          <a:effectRef idx="2">
            <a:schemeClr val="accent5"/>
          </a:effectRef>
          <a:fontRef idx="minor">
            <a:schemeClr val="lt1"/>
          </a:fontRef>
        </p:style>
        <p:txBody>
          <a:bodyPr wrap="none" rtlCol="0" anchor="ctr">
            <a:noAutofit/>
          </a:bodyPr>
          <a:lstStyle/>
          <a:p>
            <a:pPr algn="ctr"/>
            <a:r>
              <a:rPr kumimoji="1" lang="ja-JP" altLang="en-US" sz="1600" dirty="0" smtClean="0">
                <a:latin typeface="HG丸ｺﾞｼｯｸM-PRO" panose="020F0600000000000000" pitchFamily="50" charset="-128"/>
                <a:ea typeface="HG丸ｺﾞｼｯｸM-PRO" panose="020F0600000000000000" pitchFamily="50" charset="-128"/>
              </a:rPr>
              <a:t>１</a:t>
            </a:r>
            <a:endParaRPr kumimoji="1" lang="ja-JP" altLang="en-US" sz="1600" dirty="0">
              <a:latin typeface="HG丸ｺﾞｼｯｸM-PRO" panose="020F0600000000000000" pitchFamily="50" charset="-128"/>
              <a:ea typeface="HG丸ｺﾞｼｯｸM-PRO" panose="020F0600000000000000" pitchFamily="50" charset="-128"/>
            </a:endParaRPr>
          </a:p>
        </p:txBody>
      </p:sp>
      <p:grpSp>
        <p:nvGrpSpPr>
          <p:cNvPr id="37" name="グループ化 36"/>
          <p:cNvGrpSpPr>
            <a:grpSpLocks noChangeAspect="1"/>
          </p:cNvGrpSpPr>
          <p:nvPr/>
        </p:nvGrpSpPr>
        <p:grpSpPr>
          <a:xfrm>
            <a:off x="620688" y="5189355"/>
            <a:ext cx="2116270" cy="3436053"/>
            <a:chOff x="4587109" y="1990292"/>
            <a:chExt cx="2205793" cy="4330859"/>
          </a:xfrm>
        </p:grpSpPr>
        <p:pic>
          <p:nvPicPr>
            <p:cNvPr id="38" name="Picture 3" descr="C:\Users\izumi-s\AppData\Local\Microsoft\Windows\Temporary Internet Files\Content.IE5\0XFSR48I\sgi01a201309200100[1].jpg"/>
            <p:cNvPicPr>
              <a:picLocks noChangeAspect="1" noChangeArrowheads="1"/>
            </p:cNvPicPr>
            <p:nvPr/>
          </p:nvPicPr>
          <p:blipFill rotWithShape="1">
            <a:blip r:embed="rId8">
              <a:extLst>
                <a:ext uri="{28A0092B-C50C-407E-A947-70E740481C1C}">
                  <a14:useLocalDpi xmlns:a14="http://schemas.microsoft.com/office/drawing/2010/main" val="0"/>
                </a:ext>
              </a:extLst>
            </a:blip>
            <a:srcRect l="24351" r="24717"/>
            <a:stretch/>
          </p:blipFill>
          <p:spPr bwMode="auto">
            <a:xfrm>
              <a:off x="4587109" y="1990292"/>
              <a:ext cx="2205793" cy="4330859"/>
            </a:xfrm>
            <a:prstGeom prst="roundRect">
              <a:avLst/>
            </a:prstGeom>
            <a:solidFill>
              <a:schemeClr val="bg1"/>
            </a:solidFill>
            <a:extLst/>
          </p:spPr>
        </p:pic>
        <p:sp>
          <p:nvSpPr>
            <p:cNvPr id="39" name="正方形/長方形 38"/>
            <p:cNvSpPr/>
            <p:nvPr/>
          </p:nvSpPr>
          <p:spPr>
            <a:xfrm>
              <a:off x="4697225" y="2595070"/>
              <a:ext cx="1985561" cy="3014995"/>
            </a:xfrm>
            <a:prstGeom prst="rect">
              <a:avLst/>
            </a:prstGeom>
            <a:solidFill>
              <a:schemeClr val="bg1"/>
            </a:solid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1000" dirty="0" smtClean="0">
                <a:latin typeface="ＭＳ ゴシック" panose="020B0609070205080204" pitchFamily="49" charset="-128"/>
                <a:ea typeface="ＭＳ ゴシック" panose="020B0609070205080204" pitchFamily="49" charset="-128"/>
              </a:endParaRPr>
            </a:p>
          </p:txBody>
        </p:sp>
      </p:grpSp>
      <p:sp>
        <p:nvSpPr>
          <p:cNvPr id="43" name="円/楕円 42"/>
          <p:cNvSpPr>
            <a:spLocks noChangeAspect="1"/>
          </p:cNvSpPr>
          <p:nvPr/>
        </p:nvSpPr>
        <p:spPr>
          <a:xfrm>
            <a:off x="3198671" y="488504"/>
            <a:ext cx="475848" cy="475848"/>
          </a:xfrm>
          <a:prstGeom prst="ellipse">
            <a:avLst/>
          </a:prstGeom>
        </p:spPr>
        <p:style>
          <a:lnRef idx="1">
            <a:schemeClr val="accent5"/>
          </a:lnRef>
          <a:fillRef idx="3">
            <a:schemeClr val="accent5"/>
          </a:fillRef>
          <a:effectRef idx="2">
            <a:schemeClr val="accent5"/>
          </a:effectRef>
          <a:fontRef idx="minor">
            <a:schemeClr val="lt1"/>
          </a:fontRef>
        </p:style>
        <p:txBody>
          <a:bodyPr wrap="none" rtlCol="0" anchor="ctr">
            <a:noAutofit/>
          </a:bodyPr>
          <a:lstStyle/>
          <a:p>
            <a:pPr algn="ctr"/>
            <a:r>
              <a:rPr kumimoji="1" lang="ja-JP" altLang="en-US" sz="1600" b="1" dirty="0" smtClean="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1600" b="1"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67732" y="2199475"/>
            <a:ext cx="2706580" cy="1498103"/>
            <a:chOff x="67732" y="2324457"/>
            <a:chExt cx="2706580" cy="1498103"/>
          </a:xfrm>
        </p:grpSpPr>
        <p:grpSp>
          <p:nvGrpSpPr>
            <p:cNvPr id="1024" name="グループ化 1023"/>
            <p:cNvGrpSpPr/>
            <p:nvPr/>
          </p:nvGrpSpPr>
          <p:grpSpPr>
            <a:xfrm>
              <a:off x="116632" y="2324457"/>
              <a:ext cx="2657680" cy="1498103"/>
              <a:chOff x="116632" y="2389705"/>
              <a:chExt cx="2657680" cy="1498103"/>
            </a:xfrm>
          </p:grpSpPr>
          <p:pic>
            <p:nvPicPr>
              <p:cNvPr id="1031" name="Picture 7" descr="C:\Users\izumi-s\AppData\Local\Microsoft\Windows\Temporary Internet Files\Content.IE5\SWFE08XT\gi01c2014060618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8440" y="2389705"/>
                <a:ext cx="525872" cy="59921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2" descr="C:\Users\izumi-s\AppData\Local\Microsoft\Windows\Temporary Internet Files\Content.IE5\PODJ24PL\MC9004339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32" y="2866217"/>
                <a:ext cx="826344" cy="8263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2" descr="C:\Users\izumi-s\AppData\Local\Microsoft\Windows\Temporary Internet Files\Content.IE5\PODJ24PL\MC9004339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61" y="2866217"/>
                <a:ext cx="826344" cy="82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2" descr="C:\Users\izumi-s\AppData\Local\Microsoft\Windows\Temporary Internet Files\Content.IE5\PODJ24PL\MC9004339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992" y="2864768"/>
                <a:ext cx="826344" cy="82634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3" descr="C:\Users\izumi-s\AppData\Local\Microsoft\Windows\Temporary Internet Files\Content.IE5\L4OE8EVU\MC90043385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4824" y="2569976"/>
                <a:ext cx="587334" cy="587334"/>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3" descr="C:\Users\izumi-s\AppData\Local\Microsoft\Windows\Temporary Internet Files\Content.IE5\L4OE8EVU\MC90043385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7224" y="2722376"/>
                <a:ext cx="587334" cy="587334"/>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3" descr="C:\Users\izumi-s\AppData\Local\Microsoft\Windows\Temporary Internet Files\Content.IE5\L4OE8EVU\MC90043385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9624" y="2874776"/>
                <a:ext cx="587334" cy="587334"/>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5" descr="C:\Users\izumi-s\AppData\Local\Microsoft\Windows\Temporary Internet Files\Content.IE5\PODJ24PL\MC90044173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596811" y="3465126"/>
                <a:ext cx="422682" cy="422682"/>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7" descr="C:\Users\izumi-s\AppData\Local\Microsoft\Windows\Temporary Internet Files\Content.IE5\SWFE08XT\gi01c2014060618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881" y="3035795"/>
                <a:ext cx="525872" cy="599213"/>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5" descr="C:\Users\izumi-s\AppData\Local\Microsoft\Windows\Temporary Internet Files\Content.IE5\PODJ24PL\MC90044173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107591" y="3457388"/>
                <a:ext cx="422682" cy="4226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0" name="グループ化 1029"/>
            <p:cNvGrpSpPr/>
            <p:nvPr/>
          </p:nvGrpSpPr>
          <p:grpSpPr>
            <a:xfrm>
              <a:off x="67732" y="2496154"/>
              <a:ext cx="877599" cy="1243199"/>
              <a:chOff x="2695886" y="2282487"/>
              <a:chExt cx="877599" cy="1243199"/>
            </a:xfrm>
          </p:grpSpPr>
          <p:sp>
            <p:nvSpPr>
              <p:cNvPr id="127" name="円柱 126"/>
              <p:cNvSpPr/>
              <p:nvPr/>
            </p:nvSpPr>
            <p:spPr>
              <a:xfrm>
                <a:off x="3119733" y="2425960"/>
                <a:ext cx="52149" cy="1099726"/>
              </a:xfrm>
              <a:prstGeom prst="can">
                <a:avLst>
                  <a:gd name="adj" fmla="val 30879"/>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pic>
            <p:nvPicPr>
              <p:cNvPr id="145" name="図 144"/>
              <p:cNvPicPr>
                <a:picLocks/>
              </p:cNvPicPr>
              <p:nvPr/>
            </p:nvPicPr>
            <p:blipFill rotWithShape="1">
              <a:blip r:embed="rId6" cstate="print">
                <a:extLst>
                  <a:ext uri="{28A0092B-C50C-407E-A947-70E740481C1C}">
                    <a14:useLocalDpi xmlns:a14="http://schemas.microsoft.com/office/drawing/2010/main" val="0"/>
                  </a:ext>
                </a:extLst>
              </a:blip>
              <a:srcRect r="-4086"/>
              <a:stretch/>
            </p:blipFill>
            <p:spPr>
              <a:xfrm>
                <a:off x="3120093" y="2448086"/>
                <a:ext cx="453392" cy="435600"/>
              </a:xfrm>
              <a:prstGeom prst="rect">
                <a:avLst/>
              </a:prstGeom>
            </p:spPr>
          </p:pic>
          <p:pic>
            <p:nvPicPr>
              <p:cNvPr id="146" name="図 145"/>
              <p:cNvPicPr>
                <a:picLocks/>
              </p:cNvPicPr>
              <p:nvPr/>
            </p:nvPicPr>
            <p:blipFill rotWithShape="1">
              <a:blip r:embed="rId6" cstate="print">
                <a:extLst>
                  <a:ext uri="{28A0092B-C50C-407E-A947-70E740481C1C}">
                    <a14:useLocalDpi xmlns:a14="http://schemas.microsoft.com/office/drawing/2010/main" val="0"/>
                  </a:ext>
                </a:extLst>
              </a:blip>
              <a:srcRect r="-5748"/>
              <a:stretch/>
            </p:blipFill>
            <p:spPr>
              <a:xfrm flipH="1">
                <a:off x="2695886" y="2282487"/>
                <a:ext cx="462453" cy="435600"/>
              </a:xfrm>
              <a:prstGeom prst="rect">
                <a:avLst/>
              </a:prstGeom>
            </p:spPr>
          </p:pic>
        </p:grpSp>
      </p:grpSp>
      <p:sp>
        <p:nvSpPr>
          <p:cNvPr id="1034" name="角丸四角形吹き出し 1033"/>
          <p:cNvSpPr/>
          <p:nvPr/>
        </p:nvSpPr>
        <p:spPr>
          <a:xfrm>
            <a:off x="67732" y="3811447"/>
            <a:ext cx="3001228" cy="853521"/>
          </a:xfrm>
          <a:prstGeom prst="wedgeRoundRectCallout">
            <a:avLst>
              <a:gd name="adj1" fmla="val -26771"/>
              <a:gd name="adj2" fmla="val -115610"/>
              <a:gd name="adj3" fmla="val 16667"/>
            </a:avLst>
          </a:prstGeom>
          <a:solidFill>
            <a:schemeClr val="lt1">
              <a:alpha val="65000"/>
            </a:schemeClr>
          </a:solidFill>
          <a:ln w="127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内灘町</a:t>
            </a:r>
            <a:r>
              <a:rPr kumimoji="1" lang="ja-JP" altLang="en-US" sz="1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に大雨警報が発表されました。河川の増水や土砂災害にご注意ください。</a:t>
            </a:r>
            <a:endParaRPr kumimoji="1" lang="ja-JP" altLang="en-US" sz="14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179" name="円/楕円 178"/>
          <p:cNvSpPr>
            <a:spLocks noChangeAspect="1"/>
          </p:cNvSpPr>
          <p:nvPr/>
        </p:nvSpPr>
        <p:spPr>
          <a:xfrm>
            <a:off x="55595" y="4736976"/>
            <a:ext cx="475848" cy="475848"/>
          </a:xfrm>
          <a:prstGeom prst="ellipse">
            <a:avLst/>
          </a:prstGeom>
        </p:spPr>
        <p:style>
          <a:lnRef idx="1">
            <a:schemeClr val="accent5"/>
          </a:lnRef>
          <a:fillRef idx="3">
            <a:schemeClr val="accent5"/>
          </a:fillRef>
          <a:effectRef idx="2">
            <a:schemeClr val="accent5"/>
          </a:effectRef>
          <a:fontRef idx="minor">
            <a:schemeClr val="lt1"/>
          </a:fontRef>
        </p:style>
        <p:txBody>
          <a:bodyPr wrap="none" rtlCol="0" anchor="ctr">
            <a:noAutofit/>
          </a:bodyPr>
          <a:lstStyle/>
          <a:p>
            <a:pPr algn="ctr"/>
            <a:r>
              <a:rPr kumimoji="1" lang="ja-JP" altLang="en-US" sz="1600" b="1" dirty="0" smtClean="0">
                <a:solidFill>
                  <a:schemeClr val="bg1"/>
                </a:solidFill>
                <a:latin typeface="HG丸ｺﾞｼｯｸM-PRO" panose="020F0600000000000000" pitchFamily="50" charset="-128"/>
                <a:ea typeface="HG丸ｺﾞｼｯｸM-PRO" panose="020F0600000000000000" pitchFamily="50" charset="-128"/>
              </a:rPr>
              <a:t>３</a:t>
            </a:r>
            <a:endParaRPr kumimoji="1" lang="ja-JP" altLang="en-US" sz="1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80" name="コンテンツ プレースホルダー 2"/>
          <p:cNvSpPr txBox="1">
            <a:spLocks/>
          </p:cNvSpPr>
          <p:nvPr/>
        </p:nvSpPr>
        <p:spPr>
          <a:xfrm>
            <a:off x="496969" y="4808984"/>
            <a:ext cx="4940776" cy="338554"/>
          </a:xfrm>
          <a:prstGeom prst="rect">
            <a:avLst/>
          </a:prstGeom>
        </p:spPr>
        <p:txBody>
          <a:bodyPr vert="horz" wrap="none" lIns="91440" tIns="45720" rIns="91440" bIns="45720" rtlCol="0">
            <a:sp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直後、</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内灘町</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全域に緊急速報メールが配信されます</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036" name="ストライプ矢印 1035"/>
          <p:cNvSpPr/>
          <p:nvPr/>
        </p:nvSpPr>
        <p:spPr>
          <a:xfrm>
            <a:off x="29766" y="6415476"/>
            <a:ext cx="727635" cy="432048"/>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37" name="雲形吹き出し 1036"/>
          <p:cNvSpPr/>
          <p:nvPr/>
        </p:nvSpPr>
        <p:spPr>
          <a:xfrm>
            <a:off x="2596008" y="7113240"/>
            <a:ext cx="4236594" cy="1152128"/>
          </a:xfrm>
          <a:prstGeom prst="cloudCallout">
            <a:avLst>
              <a:gd name="adj1" fmla="val -59447"/>
              <a:gd name="adj2" fmla="val -29508"/>
            </a:avLst>
          </a:prstGeom>
          <a:solidFill>
            <a:schemeClr val="lt1">
              <a:alpha val="65000"/>
            </a:schemeClr>
          </a:solidFill>
          <a:ln w="6350">
            <a:solidFill>
              <a:schemeClr val="accent6"/>
            </a:solidFill>
          </a:ln>
        </p:spPr>
        <p:style>
          <a:lnRef idx="2">
            <a:schemeClr val="accent5"/>
          </a:lnRef>
          <a:fillRef idx="1">
            <a:schemeClr val="lt1"/>
          </a:fillRef>
          <a:effectRef idx="0">
            <a:schemeClr val="accent5"/>
          </a:effectRef>
          <a:fontRef idx="minor">
            <a:schemeClr val="dk1"/>
          </a:fontRef>
        </p:style>
        <p:txBody>
          <a:bodyPr wrap="none" rtlCol="0" anchor="ctr">
            <a:noAutofit/>
          </a:bodyPr>
          <a:lstStyle/>
          <a:p>
            <a:endParaRPr kumimoji="1" lang="ja-JP" altLang="en-US" sz="12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66" name="図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301" y="6039131"/>
            <a:ext cx="557387" cy="491993"/>
          </a:xfrm>
          <a:prstGeom prst="rect">
            <a:avLst/>
          </a:prstGeom>
        </p:spPr>
      </p:pic>
      <p:pic>
        <p:nvPicPr>
          <p:cNvPr id="134" name="図 133"/>
          <p:cNvPicPr>
            <a:picLocks noChangeAspect="1"/>
          </p:cNvPicPr>
          <p:nvPr/>
        </p:nvPicPr>
        <p:blipFill>
          <a:blip r:embed="rId10" cstate="print">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8476" y="1443642"/>
            <a:ext cx="2729823" cy="1745830"/>
          </a:xfrm>
          <a:prstGeom prst="rect">
            <a:avLst/>
          </a:prstGeom>
        </p:spPr>
      </p:pic>
      <p:sp>
        <p:nvSpPr>
          <p:cNvPr id="41" name="コンテンツ プレースホルダー 2"/>
          <p:cNvSpPr txBox="1">
            <a:spLocks/>
          </p:cNvSpPr>
          <p:nvPr/>
        </p:nvSpPr>
        <p:spPr>
          <a:xfrm>
            <a:off x="476672" y="573057"/>
            <a:ext cx="2653079" cy="830997"/>
          </a:xfrm>
          <a:prstGeom prst="rect">
            <a:avLst/>
          </a:prstGeom>
        </p:spPr>
        <p:txBody>
          <a:bodyPr vert="horz" wrap="square" lIns="91440" tIns="45720" rIns="91440" bIns="45720" rtlCol="0">
            <a:sp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大雨が降り続いたり、集中豪雨が予測されると大雨警報が発表されます</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93" name="図 9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87609" y="1353996"/>
            <a:ext cx="2729823" cy="1745830"/>
          </a:xfrm>
          <a:prstGeom prst="rect">
            <a:avLst/>
          </a:prstGeom>
        </p:spPr>
      </p:pic>
      <p:sp>
        <p:nvSpPr>
          <p:cNvPr id="175" name="コンテンツ プレースホルダー 2"/>
          <p:cNvSpPr txBox="1">
            <a:spLocks/>
          </p:cNvSpPr>
          <p:nvPr/>
        </p:nvSpPr>
        <p:spPr>
          <a:xfrm>
            <a:off x="3640046" y="560512"/>
            <a:ext cx="3204811" cy="1077218"/>
          </a:xfrm>
          <a:prstGeom prst="rect">
            <a:avLst/>
          </a:prstGeom>
        </p:spPr>
        <p:txBody>
          <a:bodyPr vert="horz" wrap="square" lIns="91440" tIns="45720" rIns="91440" bIns="45720" rtlCol="0">
            <a:sp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さらに雨足が強まり、土砂災害のおそれが</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非常</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に</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高まる</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と、「土砂災害警戒情報」が発表されます</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3036402" y="7310680"/>
            <a:ext cx="3416934" cy="738664"/>
          </a:xfrm>
          <a:prstGeom prst="rect">
            <a:avLst/>
          </a:prstGeom>
          <a:noFill/>
        </p:spPr>
        <p:txBody>
          <a:bodyPr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　メールでは</a:t>
            </a:r>
            <a:r>
              <a:rPr lang="ja-JP" altLang="en-US" sz="1400" dirty="0" smtClean="0">
                <a:latin typeface="HG丸ｺﾞｼｯｸM-PRO" panose="020F0600000000000000" pitchFamily="50" charset="-128"/>
                <a:ea typeface="HG丸ｺﾞｼｯｸM-PRO" panose="020F0600000000000000" pitchFamily="50" charset="-128"/>
              </a:rPr>
              <a:t>、町内において</a:t>
            </a:r>
            <a:r>
              <a:rPr lang="ja-JP" altLang="en-US" sz="1400" dirty="0" smtClean="0">
                <a:solidFill>
                  <a:srgbClr val="FF0000"/>
                </a:solidFill>
                <a:latin typeface="HG丸ｺﾞｼｯｸM-PRO" panose="020F0600000000000000" pitchFamily="50" charset="-128"/>
                <a:ea typeface="HG丸ｺﾞｼｯｸM-PRO" panose="020F0600000000000000" pitchFamily="50" charset="-128"/>
              </a:rPr>
              <a:t>土砂災害の危険が高まっている状況</a:t>
            </a:r>
            <a:r>
              <a:rPr lang="ja-JP" altLang="en-US" sz="1400" dirty="0">
                <a:latin typeface="HG丸ｺﾞｼｯｸM-PRO" panose="020F0600000000000000" pitchFamily="50" charset="-128"/>
                <a:ea typeface="HG丸ｺﾞｼｯｸM-PRO" panose="020F0600000000000000" pitchFamily="50" charset="-128"/>
              </a:rPr>
              <a:t>で</a:t>
            </a:r>
            <a:r>
              <a:rPr lang="ja-JP" altLang="en-US" sz="1400" dirty="0" smtClean="0">
                <a:latin typeface="HG丸ｺﾞｼｯｸM-PRO" panose="020F0600000000000000" pitchFamily="50" charset="-128"/>
                <a:ea typeface="HG丸ｺﾞｼｯｸM-PRO" panose="020F0600000000000000" pitchFamily="50" charset="-128"/>
              </a:rPr>
              <a:t>あることをお知らせしています。</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96" name="円/楕円 95"/>
          <p:cNvSpPr>
            <a:spLocks noChangeAspect="1"/>
          </p:cNvSpPr>
          <p:nvPr/>
        </p:nvSpPr>
        <p:spPr>
          <a:xfrm>
            <a:off x="30071" y="8513343"/>
            <a:ext cx="475848" cy="475848"/>
          </a:xfrm>
          <a:prstGeom prst="ellipse">
            <a:avLst/>
          </a:prstGeom>
        </p:spPr>
        <p:style>
          <a:lnRef idx="1">
            <a:schemeClr val="accent5"/>
          </a:lnRef>
          <a:fillRef idx="3">
            <a:schemeClr val="accent5"/>
          </a:fillRef>
          <a:effectRef idx="2">
            <a:schemeClr val="accent5"/>
          </a:effectRef>
          <a:fontRef idx="minor">
            <a:schemeClr val="lt1"/>
          </a:fontRef>
        </p:style>
        <p:txBody>
          <a:bodyPr wrap="none" rtlCol="0" anchor="ctr">
            <a:noAutofit/>
          </a:bodyPr>
          <a:lstStyle/>
          <a:p>
            <a:pPr algn="ctr"/>
            <a:r>
              <a:rPr kumimoji="1" lang="en-US" altLang="ja-JP" sz="1600" b="1" dirty="0" smtClean="0">
                <a:solidFill>
                  <a:schemeClr val="bg1"/>
                </a:solidFill>
                <a:latin typeface="HG丸ｺﾞｼｯｸM-PRO" panose="020F0600000000000000" pitchFamily="50" charset="-128"/>
                <a:ea typeface="HG丸ｺﾞｼｯｸM-PRO" panose="020F0600000000000000" pitchFamily="50" charset="-128"/>
              </a:rPr>
              <a:t>4</a:t>
            </a:r>
            <a:endParaRPr kumimoji="1" lang="ja-JP" altLang="en-US" sz="1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97" name="コンテンツ プレースホルダー 2"/>
          <p:cNvSpPr txBox="1">
            <a:spLocks/>
          </p:cNvSpPr>
          <p:nvPr/>
        </p:nvSpPr>
        <p:spPr>
          <a:xfrm>
            <a:off x="496969" y="8625408"/>
            <a:ext cx="6219485" cy="338554"/>
          </a:xfrm>
          <a:prstGeom prst="rect">
            <a:avLst/>
          </a:prstGeom>
        </p:spPr>
        <p:txBody>
          <a:bodyPr vert="horz" wrap="square" lIns="91440" tIns="45720" rIns="91440" bIns="45720" rtlCol="0">
            <a:sp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メール確認後、情報収集と避難の準備を心がけてください</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98" name="雲形吹き出し 97"/>
          <p:cNvSpPr/>
          <p:nvPr/>
        </p:nvSpPr>
        <p:spPr>
          <a:xfrm>
            <a:off x="2611366" y="5188074"/>
            <a:ext cx="4236594" cy="1584176"/>
          </a:xfrm>
          <a:prstGeom prst="cloudCallout">
            <a:avLst>
              <a:gd name="adj1" fmla="val -58771"/>
              <a:gd name="adj2" fmla="val 4389"/>
            </a:avLst>
          </a:prstGeom>
          <a:solidFill>
            <a:schemeClr val="lt1">
              <a:alpha val="65000"/>
            </a:schemeClr>
          </a:solidFill>
          <a:ln w="6350">
            <a:solidFill>
              <a:schemeClr val="accent6"/>
            </a:solidFill>
          </a:ln>
        </p:spPr>
        <p:style>
          <a:lnRef idx="2">
            <a:schemeClr val="accent5"/>
          </a:lnRef>
          <a:fillRef idx="1">
            <a:schemeClr val="lt1"/>
          </a:fillRef>
          <a:effectRef idx="0">
            <a:schemeClr val="accent5"/>
          </a:effectRef>
          <a:fontRef idx="minor">
            <a:schemeClr val="dk1"/>
          </a:fontRef>
        </p:style>
        <p:txBody>
          <a:bodyPr wrap="none" rtlCol="0" anchor="ctr">
            <a:noAutofit/>
          </a:bodyPr>
          <a:lstStyle/>
          <a:p>
            <a:endParaRPr kumimoji="1" lang="ja-JP" altLang="en-US" sz="12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99" name="テキスト ボックス 98"/>
          <p:cNvSpPr txBox="1"/>
          <p:nvPr/>
        </p:nvSpPr>
        <p:spPr>
          <a:xfrm>
            <a:off x="3036402" y="5386675"/>
            <a:ext cx="3416934" cy="1169551"/>
          </a:xfrm>
          <a:prstGeom prst="rect">
            <a:avLst/>
          </a:prstGeom>
          <a:noFill/>
        </p:spPr>
        <p:txBody>
          <a:bodyPr wrap="square" rtlCol="0">
            <a:spAutoFit/>
          </a:bodyPr>
          <a:lstStyle/>
          <a:p>
            <a:r>
              <a:rPr lang="ja-JP" altLang="en-US" sz="1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土砂災害警戒情報の</a:t>
            </a:r>
            <a:r>
              <a:rPr lang="ja-JP" altLang="en-US" sz="1400" dirty="0" smtClean="0">
                <a:solidFill>
                  <a:srgbClr val="FF0000"/>
                </a:solidFill>
                <a:latin typeface="HG丸ｺﾞｼｯｸM-PRO" panose="020F0600000000000000" pitchFamily="50" charset="-128"/>
                <a:ea typeface="HG丸ｺﾞｼｯｸM-PRO" panose="020F0600000000000000" pitchFamily="50" charset="-128"/>
              </a:rPr>
              <a:t>発表時点のみ</a:t>
            </a:r>
            <a:r>
              <a:rPr lang="ja-JP" altLang="en-US" sz="1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の配信となります。</a:t>
            </a:r>
            <a:endParaRPr lang="en-US" altLang="ja-JP" sz="1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1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また、土砂災害警戒情報の</a:t>
            </a:r>
            <a:r>
              <a:rPr lang="ja-JP" altLang="en-US" sz="1400" dirty="0" smtClean="0">
                <a:solidFill>
                  <a:srgbClr val="FF0000"/>
                </a:solidFill>
                <a:latin typeface="HG丸ｺﾞｼｯｸM-PRO" panose="020F0600000000000000" pitchFamily="50" charset="-128"/>
                <a:ea typeface="HG丸ｺﾞｼｯｸM-PRO" panose="020F0600000000000000" pitchFamily="50" charset="-128"/>
              </a:rPr>
              <a:t>解除の情報</a:t>
            </a:r>
            <a:r>
              <a:rPr lang="ja-JP" altLang="en-US" sz="1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については</a:t>
            </a:r>
            <a:r>
              <a:rPr lang="ja-JP" altLang="en-US" sz="1400" dirty="0" smtClean="0">
                <a:solidFill>
                  <a:srgbClr val="FF0000"/>
                </a:solidFill>
                <a:latin typeface="HG丸ｺﾞｼｯｸM-PRO" panose="020F0600000000000000" pitchFamily="50" charset="-128"/>
                <a:ea typeface="HG丸ｺﾞｼｯｸM-PRO" panose="020F0600000000000000" pitchFamily="50" charset="-128"/>
              </a:rPr>
              <a:t>配信されません</a:t>
            </a:r>
            <a:r>
              <a:rPr lang="ja-JP" altLang="en-US" sz="1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のでご注意ください。</a:t>
            </a:r>
            <a:endParaRPr lang="ja-JP" altLang="en-US" sz="1400" dirty="0" smtClean="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10716" y="9273480"/>
            <a:ext cx="3452651" cy="595228"/>
          </a:xfrm>
          <a:prstGeom prst="rect">
            <a:avLst/>
          </a:prstGeom>
          <a:noFill/>
          <a:ln w="12700"/>
        </p:spPr>
        <p:style>
          <a:lnRef idx="2">
            <a:schemeClr val="accent5"/>
          </a:lnRef>
          <a:fillRef idx="1">
            <a:schemeClr val="lt1"/>
          </a:fillRef>
          <a:effectRef idx="0">
            <a:schemeClr val="accent5"/>
          </a:effectRef>
          <a:fontRef idx="minor">
            <a:schemeClr val="dk1"/>
          </a:fontRef>
        </p:style>
        <p:txBody>
          <a:bodyPr wrap="none" rtlCol="0" anchor="ctr" anchorCtr="0">
            <a:noAutofit/>
          </a:bodyPr>
          <a:lstStyle/>
          <a:p>
            <a:r>
              <a:rPr lang="ja-JP" altLang="en-US" sz="1200" dirty="0">
                <a:latin typeface="HG丸ｺﾞｼｯｸM-PRO" panose="020F0600000000000000" pitchFamily="50" charset="-128"/>
                <a:ea typeface="HG丸ｺﾞｼｯｸM-PRO" panose="020F0600000000000000" pitchFamily="50" charset="-128"/>
              </a:rPr>
              <a:t>土砂災害情報</a:t>
            </a:r>
            <a:r>
              <a:rPr lang="ja-JP" altLang="en-US" sz="1200" dirty="0" smtClean="0">
                <a:latin typeface="HG丸ｺﾞｼｯｸM-PRO" panose="020F0600000000000000" pitchFamily="50" charset="-128"/>
                <a:ea typeface="HG丸ｺﾞｼｯｸM-PRO" panose="020F0600000000000000" pitchFamily="50" charset="-128"/>
              </a:rPr>
              <a:t>システム（ＳＡＢＯアイ）　　　　　</a:t>
            </a:r>
            <a:endParaRPr lang="en-US" altLang="ja-JP" sz="1200" dirty="0" smtClean="0">
              <a:latin typeface="HG丸ｺﾞｼｯｸM-PRO" panose="020F0600000000000000" pitchFamily="50" charset="-128"/>
              <a:ea typeface="HG丸ｺﾞｼｯｸM-PRO" panose="020F0600000000000000" pitchFamily="50" charset="-128"/>
            </a:endParaRPr>
          </a:p>
          <a:p>
            <a:r>
              <a:rPr lang="en-US" altLang="ja-JP" sz="1200" dirty="0" smtClean="0">
                <a:latin typeface="HG丸ｺﾞｼｯｸM-PRO" panose="020F0600000000000000" pitchFamily="50" charset="-128"/>
                <a:ea typeface="HG丸ｺﾞｼｯｸM-PRO" panose="020F0600000000000000" pitchFamily="50" charset="-128"/>
              </a:rPr>
              <a:t>http</a:t>
            </a:r>
            <a:r>
              <a:rPr lang="en-US" altLang="ja-JP" sz="1200" dirty="0">
                <a:latin typeface="HG丸ｺﾞｼｯｸM-PRO" panose="020F0600000000000000" pitchFamily="50" charset="-128"/>
                <a:ea typeface="HG丸ｺﾞｼｯｸM-PRO" panose="020F0600000000000000" pitchFamily="50" charset="-128"/>
              </a:rPr>
              <a:t>://sabo.pref.ishikawa.jp/sabo-i/</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77" name="角丸四角形吹き出し 176"/>
          <p:cNvSpPr/>
          <p:nvPr/>
        </p:nvSpPr>
        <p:spPr>
          <a:xfrm>
            <a:off x="3438169" y="3800872"/>
            <a:ext cx="3315455" cy="853521"/>
          </a:xfrm>
          <a:prstGeom prst="wedgeRoundRectCallout">
            <a:avLst>
              <a:gd name="adj1" fmla="val -21762"/>
              <a:gd name="adj2" fmla="val -116722"/>
              <a:gd name="adj3" fmla="val 16667"/>
            </a:avLst>
          </a:prstGeom>
          <a:solidFill>
            <a:schemeClr val="lt1">
              <a:alpha val="65000"/>
            </a:schemeClr>
          </a:solidFill>
          <a:ln w="127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平成</a:t>
            </a:r>
            <a:r>
              <a:rPr lang="en-US" altLang="ja-JP" sz="1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27</a:t>
            </a:r>
            <a:r>
              <a:rPr lang="ja-JP" altLang="en-US" sz="1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年</a:t>
            </a:r>
            <a:r>
              <a:rPr lang="ja-JP" altLang="en-US" sz="1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９</a:t>
            </a:r>
            <a:r>
              <a:rPr lang="ja-JP" altLang="en-US" sz="1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月</a:t>
            </a:r>
            <a:r>
              <a:rPr lang="ja-JP" altLang="en-US" sz="1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１５</a:t>
            </a:r>
            <a:r>
              <a:rPr lang="ja-JP" altLang="en-US" sz="1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日</a:t>
            </a:r>
            <a:r>
              <a:rPr lang="ja-JP" altLang="en-US" sz="14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1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時＿＿分</a:t>
            </a:r>
            <a:endParaRPr lang="en-US" altLang="ja-JP" sz="1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1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内灘町</a:t>
            </a:r>
            <a:r>
              <a:rPr kumimoji="1" lang="ja-JP" altLang="en-US" sz="1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に土砂災害警戒情報が発表されました。土砂災害にご注意ください。</a:t>
            </a:r>
            <a:endParaRPr kumimoji="1" lang="ja-JP" altLang="en-US" sz="14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65" name="コンテンツ プレースホルダー 2"/>
          <p:cNvSpPr txBox="1">
            <a:spLocks/>
          </p:cNvSpPr>
          <p:nvPr/>
        </p:nvSpPr>
        <p:spPr>
          <a:xfrm>
            <a:off x="59864" y="8928015"/>
            <a:ext cx="6721448" cy="307777"/>
          </a:xfrm>
          <a:prstGeom prst="rect">
            <a:avLst/>
          </a:prstGeom>
        </p:spPr>
        <p:txBody>
          <a:bodyPr vert="horz" wrap="square" lIns="91440" tIns="45720" rIns="91440" bIns="45720" rtlCol="0">
            <a:sp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土砂災害警戒情報発表後は、内灘町から</a:t>
            </a:r>
            <a:r>
              <a:rPr lang="ja-JP" altLang="en-US" sz="1400" dirty="0" smtClean="0">
                <a:solidFill>
                  <a:srgbClr val="FF0000"/>
                </a:solidFill>
                <a:latin typeface="HG丸ｺﾞｼｯｸM-PRO" panose="020F0600000000000000" pitchFamily="50" charset="-128"/>
                <a:ea typeface="HG丸ｺﾞｼｯｸM-PRO" panose="020F0600000000000000" pitchFamily="50" charset="-128"/>
              </a:rPr>
              <a:t>避難勧告等が発令</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されることがあります。</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62" name="テキスト ボックス 61"/>
          <p:cNvSpPr txBox="1"/>
          <p:nvPr/>
        </p:nvSpPr>
        <p:spPr>
          <a:xfrm>
            <a:off x="3501008" y="9280809"/>
            <a:ext cx="3343849" cy="595228"/>
          </a:xfrm>
          <a:prstGeom prst="rect">
            <a:avLst/>
          </a:prstGeom>
          <a:noFill/>
          <a:ln w="12700"/>
        </p:spPr>
        <p:style>
          <a:lnRef idx="2">
            <a:schemeClr val="accent5"/>
          </a:lnRef>
          <a:fillRef idx="1">
            <a:schemeClr val="lt1"/>
          </a:fillRef>
          <a:effectRef idx="0">
            <a:schemeClr val="accent5"/>
          </a:effectRef>
          <a:fontRef idx="minor">
            <a:schemeClr val="dk1"/>
          </a:fontRef>
        </p:style>
        <p:txBody>
          <a:bodyPr wrap="none" rtlCol="0" anchor="ctr" anchorCtr="0">
            <a:noAutofit/>
          </a:bodyPr>
          <a:lstStyle/>
          <a:p>
            <a:r>
              <a:rPr lang="ja-JP" altLang="en-US" sz="1200" dirty="0" smtClean="0">
                <a:latin typeface="HG丸ｺﾞｼｯｸM-PRO" panose="020F0600000000000000" pitchFamily="50" charset="-128"/>
                <a:ea typeface="HG丸ｺﾞｼｯｸM-PRO" panose="020F0600000000000000" pitchFamily="50" charset="-128"/>
              </a:rPr>
              <a:t>石川県河川総合情報システム　　　　　</a:t>
            </a:r>
            <a:endParaRPr lang="en-US" altLang="ja-JP" sz="1200" dirty="0" smtClean="0">
              <a:latin typeface="HG丸ｺﾞｼｯｸM-PRO" panose="020F0600000000000000" pitchFamily="50" charset="-128"/>
              <a:ea typeface="HG丸ｺﾞｼｯｸM-PRO" panose="020F0600000000000000" pitchFamily="50" charset="-128"/>
            </a:endParaRPr>
          </a:p>
          <a:p>
            <a:r>
              <a:rPr lang="en-US" altLang="ja-JP" sz="1200" dirty="0" smtClean="0">
                <a:latin typeface="HG丸ｺﾞｼｯｸM-PRO" panose="020F0600000000000000" pitchFamily="50" charset="-128"/>
                <a:ea typeface="HG丸ｺﾞｼｯｸM-PRO" panose="020F0600000000000000" pitchFamily="50" charset="-128"/>
              </a:rPr>
              <a:t>http://kasen.pref.ishikawa.lg.jp</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63838" y="9305244"/>
            <a:ext cx="546357" cy="546357"/>
          </a:xfrm>
          <a:prstGeom prst="rect">
            <a:avLst/>
          </a:prstGeom>
        </p:spPr>
      </p:pic>
      <p:pic>
        <p:nvPicPr>
          <p:cNvPr id="7" name="図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78054" y="9297913"/>
            <a:ext cx="546357" cy="546357"/>
          </a:xfrm>
          <a:prstGeom prst="rect">
            <a:avLst/>
          </a:prstGeom>
        </p:spPr>
      </p:pic>
      <p:sp>
        <p:nvSpPr>
          <p:cNvPr id="8" name="正方形/長方形 7"/>
          <p:cNvSpPr/>
          <p:nvPr/>
        </p:nvSpPr>
        <p:spPr>
          <a:xfrm>
            <a:off x="745443" y="5648687"/>
            <a:ext cx="1865923" cy="2431435"/>
          </a:xfrm>
          <a:prstGeom prst="rect">
            <a:avLst/>
          </a:prstGeom>
        </p:spPr>
        <p:txBody>
          <a:bodyPr wrap="square">
            <a:spAutoFit/>
          </a:bodyPr>
          <a:lstStyle/>
          <a:p>
            <a:r>
              <a:rPr lang="ja-JP" altLang="en-US" sz="1100" u="sng" dirty="0"/>
              <a:t>標題：土砂災害の危険が高まっています</a:t>
            </a:r>
          </a:p>
          <a:p>
            <a:endParaRPr lang="ja-JP" altLang="en-US" sz="1000" dirty="0"/>
          </a:p>
          <a:p>
            <a:r>
              <a:rPr lang="ja-JP" altLang="en-US" sz="1000" dirty="0"/>
              <a:t>石川県砂防課です</a:t>
            </a:r>
          </a:p>
          <a:p>
            <a:r>
              <a:rPr lang="ja-JP" altLang="en-US" sz="1000" dirty="0"/>
              <a:t>平成</a:t>
            </a:r>
            <a:r>
              <a:rPr lang="en-US" altLang="ja-JP" sz="1000" dirty="0"/>
              <a:t>27</a:t>
            </a:r>
            <a:r>
              <a:rPr lang="ja-JP" altLang="en-US" sz="1000" dirty="0"/>
              <a:t>年</a:t>
            </a:r>
            <a:r>
              <a:rPr lang="en-US" altLang="ja-JP" sz="1000" dirty="0"/>
              <a:t>09</a:t>
            </a:r>
            <a:r>
              <a:rPr lang="ja-JP" altLang="en-US" sz="1000" dirty="0"/>
              <a:t>月</a:t>
            </a:r>
            <a:r>
              <a:rPr lang="en-US" altLang="ja-JP" sz="1000" dirty="0"/>
              <a:t>15</a:t>
            </a:r>
            <a:r>
              <a:rPr lang="ja-JP" altLang="en-US" sz="1000" dirty="0"/>
              <a:t>日</a:t>
            </a:r>
            <a:r>
              <a:rPr lang="en-US" altLang="ja-JP" sz="1000" dirty="0"/>
              <a:t>__</a:t>
            </a:r>
            <a:r>
              <a:rPr lang="ja-JP" altLang="en-US" sz="1000" dirty="0"/>
              <a:t>時</a:t>
            </a:r>
            <a:r>
              <a:rPr lang="en-US" altLang="ja-JP" sz="1000" dirty="0"/>
              <a:t>__</a:t>
            </a:r>
            <a:r>
              <a:rPr lang="ja-JP" altLang="en-US" sz="1000" dirty="0"/>
              <a:t>分</a:t>
            </a:r>
          </a:p>
          <a:p>
            <a:r>
              <a:rPr lang="ja-JP" altLang="en-US" sz="1000" dirty="0"/>
              <a:t>内灘町に土砂災害警戒情報が発表されました</a:t>
            </a:r>
          </a:p>
          <a:p>
            <a:r>
              <a:rPr lang="ja-JP" altLang="en-US" sz="1000" dirty="0"/>
              <a:t>土砂災害の危険が高まっている</a:t>
            </a:r>
            <a:r>
              <a:rPr lang="ja-JP" altLang="en-US" sz="1000" dirty="0" smtClean="0"/>
              <a:t>地域</a:t>
            </a:r>
            <a:endParaRPr lang="en-US" altLang="ja-JP" sz="1000" dirty="0" smtClean="0"/>
          </a:p>
          <a:p>
            <a:endParaRPr lang="ja-JP" altLang="en-US" sz="1000" dirty="0"/>
          </a:p>
          <a:p>
            <a:r>
              <a:rPr lang="ja-JP" altLang="en-US" sz="1000" dirty="0"/>
              <a:t>内灘町内の斜面沿いの地域</a:t>
            </a:r>
          </a:p>
          <a:p>
            <a:r>
              <a:rPr lang="ja-JP" altLang="en-US" sz="1000" dirty="0"/>
              <a:t>および</a:t>
            </a:r>
            <a:r>
              <a:rPr lang="ja-JP" altLang="en-US" sz="1000" dirty="0" smtClean="0"/>
              <a:t>周辺</a:t>
            </a:r>
            <a:r>
              <a:rPr lang="ja-JP" altLang="en-US" sz="1000" dirty="0"/>
              <a:t>地域</a:t>
            </a:r>
          </a:p>
          <a:p>
            <a:endParaRPr lang="ja-JP" altLang="en-US" sz="1000" dirty="0"/>
          </a:p>
          <a:p>
            <a:r>
              <a:rPr lang="ja-JP" altLang="en-US" sz="1000" dirty="0"/>
              <a:t>今後は、周囲の状況、市町</a:t>
            </a:r>
            <a:r>
              <a:rPr lang="ja-JP" altLang="en-US" sz="1000" dirty="0" smtClean="0"/>
              <a:t>の</a:t>
            </a:r>
            <a:endParaRPr lang="en-US" altLang="ja-JP" sz="1000" dirty="0" smtClean="0"/>
          </a:p>
          <a:p>
            <a:r>
              <a:rPr lang="ja-JP" altLang="en-US" sz="1000" dirty="0" smtClean="0"/>
              <a:t>避難</a:t>
            </a:r>
            <a:r>
              <a:rPr lang="ja-JP" altLang="en-US" sz="1000" dirty="0"/>
              <a:t>情報等にご注意ください</a:t>
            </a:r>
          </a:p>
        </p:txBody>
      </p:sp>
    </p:spTree>
    <p:extLst>
      <p:ext uri="{BB962C8B-B14F-4D97-AF65-F5344CB8AC3E}">
        <p14:creationId xmlns:p14="http://schemas.microsoft.com/office/powerpoint/2010/main" val="1253940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7470</TotalTime>
  <Words>355</Words>
  <Application>Microsoft Office PowerPoint</Application>
  <PresentationFormat>A4 210 x 297 mm</PresentationFormat>
  <Paragraphs>79</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泉　周作</dc:creator>
  <cp:lastModifiedBy>Administrator</cp:lastModifiedBy>
  <cp:revision>65</cp:revision>
  <cp:lastPrinted>2015-09-09T05:53:49Z</cp:lastPrinted>
  <dcterms:created xsi:type="dcterms:W3CDTF">2015-08-21T01:28:01Z</dcterms:created>
  <dcterms:modified xsi:type="dcterms:W3CDTF">2015-09-09T05:58:00Z</dcterms:modified>
</cp:coreProperties>
</file>